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54"/>
  </p:notesMasterIdLst>
  <p:handoutMasterIdLst>
    <p:handoutMasterId r:id="rId55"/>
  </p:handoutMasterIdLst>
  <p:sldIdLst>
    <p:sldId id="272" r:id="rId3"/>
    <p:sldId id="331" r:id="rId4"/>
    <p:sldId id="320" r:id="rId5"/>
    <p:sldId id="1729" r:id="rId6"/>
    <p:sldId id="1735" r:id="rId7"/>
    <p:sldId id="1730" r:id="rId8"/>
    <p:sldId id="1731" r:id="rId9"/>
    <p:sldId id="1749" r:id="rId10"/>
    <p:sldId id="1733" r:id="rId11"/>
    <p:sldId id="1736" r:id="rId12"/>
    <p:sldId id="1737" r:id="rId13"/>
    <p:sldId id="1738" r:id="rId14"/>
    <p:sldId id="323" r:id="rId15"/>
    <p:sldId id="1739" r:id="rId16"/>
    <p:sldId id="1752" r:id="rId17"/>
    <p:sldId id="1741" r:id="rId18"/>
    <p:sldId id="1744" r:id="rId19"/>
    <p:sldId id="1758" r:id="rId20"/>
    <p:sldId id="1743" r:id="rId21"/>
    <p:sldId id="1745" r:id="rId22"/>
    <p:sldId id="337" r:id="rId23"/>
    <p:sldId id="1755" r:id="rId24"/>
    <p:sldId id="1746" r:id="rId25"/>
    <p:sldId id="1747" r:id="rId26"/>
    <p:sldId id="324" r:id="rId27"/>
    <p:sldId id="296" r:id="rId28"/>
    <p:sldId id="1748" r:id="rId29"/>
    <p:sldId id="1750" r:id="rId30"/>
    <p:sldId id="1751" r:id="rId31"/>
    <p:sldId id="1753" r:id="rId32"/>
    <p:sldId id="1754" r:id="rId33"/>
    <p:sldId id="1756" r:id="rId34"/>
    <p:sldId id="1759" r:id="rId35"/>
    <p:sldId id="1761" r:id="rId36"/>
    <p:sldId id="1762" r:id="rId37"/>
    <p:sldId id="1763" r:id="rId38"/>
    <p:sldId id="1764" r:id="rId39"/>
    <p:sldId id="1765" r:id="rId40"/>
    <p:sldId id="1757" r:id="rId41"/>
    <p:sldId id="267" r:id="rId42"/>
    <p:sldId id="347" r:id="rId43"/>
    <p:sldId id="345" r:id="rId44"/>
    <p:sldId id="349" r:id="rId45"/>
    <p:sldId id="352" r:id="rId46"/>
    <p:sldId id="353" r:id="rId47"/>
    <p:sldId id="354" r:id="rId48"/>
    <p:sldId id="355" r:id="rId49"/>
    <p:sldId id="356" r:id="rId50"/>
    <p:sldId id="357" r:id="rId51"/>
    <p:sldId id="358" r:id="rId52"/>
    <p:sldId id="278" r:id="rId53"/>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22" autoAdjust="0"/>
    <p:restoredTop sz="93206" autoAdjust="0"/>
  </p:normalViewPr>
  <p:slideViewPr>
    <p:cSldViewPr snapToGrid="0" showGuides="1">
      <p:cViewPr varScale="1">
        <p:scale>
          <a:sx n="105" d="100"/>
          <a:sy n="105" d="100"/>
        </p:scale>
        <p:origin x="296"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2021/12/28</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2021/12/28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a:t>
            </a:fld>
            <a:endParaRPr lang="zh-CN" altLang="en-US"/>
          </a:p>
        </p:txBody>
      </p:sp>
    </p:spTree>
    <p:extLst>
      <p:ext uri="{BB962C8B-B14F-4D97-AF65-F5344CB8AC3E}">
        <p14:creationId xmlns:p14="http://schemas.microsoft.com/office/powerpoint/2010/main" val="4267508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1574314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1232431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401898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首先我们需要强调一下并查集的本质作用，即</a:t>
            </a:r>
            <a:r>
              <a:rPr lang="en-US" altLang="zh-CN" dirty="0"/>
              <a:t>……</a:t>
            </a:r>
          </a:p>
          <a:p>
            <a:r>
              <a:rPr lang="zh-CN" altLang="en-US" dirty="0"/>
              <a:t>而对于它的应用场景，我们之前说了，同一个集合的元素是因为他们之间有某种关系因而所属于同一个集合，而这种关系可以是很简单也可以是很复杂的，最简单的，同一个集合中的元素彼此之间有同一种关系，比如图的连通性，之前所说的家族关系等，这种情况下就按之前那样建图即可；</a:t>
            </a:r>
          </a:p>
          <a:p>
            <a:r>
              <a:rPr lang="zh-CN" altLang="en-US" dirty="0"/>
              <a:t>而复杂一些的，俩俩元素之间可以有多种关系，比如父子关系，夫妻关系，所以我们引出了复杂的并查集问题</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2644695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3983963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206150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4135096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1578402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602283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346241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a:t>
            </a:fld>
            <a:endParaRPr lang="zh-CN" altLang="en-US"/>
          </a:p>
        </p:txBody>
      </p:sp>
    </p:spTree>
    <p:extLst>
      <p:ext uri="{BB962C8B-B14F-4D97-AF65-F5344CB8AC3E}">
        <p14:creationId xmlns:p14="http://schemas.microsoft.com/office/powerpoint/2010/main" val="4135940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4224890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824794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660670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2290264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307263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185722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3924421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3873279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2091751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43</a:t>
            </a:fld>
            <a:endParaRPr lang="zh-CN" altLang="en-US"/>
          </a:p>
        </p:txBody>
      </p:sp>
    </p:spTree>
    <p:extLst>
      <p:ext uri="{BB962C8B-B14F-4D97-AF65-F5344CB8AC3E}">
        <p14:creationId xmlns:p14="http://schemas.microsoft.com/office/powerpoint/2010/main" val="251186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177203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900758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3033793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46</a:t>
            </a:fld>
            <a:endParaRPr lang="zh-CN" altLang="en-US"/>
          </a:p>
        </p:txBody>
      </p:sp>
    </p:spTree>
    <p:extLst>
      <p:ext uri="{BB962C8B-B14F-4D97-AF65-F5344CB8AC3E}">
        <p14:creationId xmlns:p14="http://schemas.microsoft.com/office/powerpoint/2010/main" val="2452304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47</a:t>
            </a:fld>
            <a:endParaRPr lang="zh-CN" altLang="en-US"/>
          </a:p>
        </p:txBody>
      </p:sp>
    </p:spTree>
    <p:extLst>
      <p:ext uri="{BB962C8B-B14F-4D97-AF65-F5344CB8AC3E}">
        <p14:creationId xmlns:p14="http://schemas.microsoft.com/office/powerpoint/2010/main" val="3719105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48</a:t>
            </a:fld>
            <a:endParaRPr lang="zh-CN" altLang="en-US"/>
          </a:p>
        </p:txBody>
      </p:sp>
    </p:spTree>
    <p:extLst>
      <p:ext uri="{BB962C8B-B14F-4D97-AF65-F5344CB8AC3E}">
        <p14:creationId xmlns:p14="http://schemas.microsoft.com/office/powerpoint/2010/main" val="3441153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877360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50</a:t>
            </a:fld>
            <a:endParaRPr lang="zh-CN" altLang="en-US"/>
          </a:p>
        </p:txBody>
      </p:sp>
    </p:spTree>
    <p:extLst>
      <p:ext uri="{BB962C8B-B14F-4D97-AF65-F5344CB8AC3E}">
        <p14:creationId xmlns:p14="http://schemas.microsoft.com/office/powerpoint/2010/main" val="3709091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51</a:t>
            </a:fld>
            <a:endParaRPr lang="zh-CN" altLang="en-US"/>
          </a:p>
        </p:txBody>
      </p:sp>
    </p:spTree>
    <p:extLst>
      <p:ext uri="{BB962C8B-B14F-4D97-AF65-F5344CB8AC3E}">
        <p14:creationId xmlns:p14="http://schemas.microsoft.com/office/powerpoint/2010/main" val="200212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说到并查集，我们首先引入一个问题，也就是不相交集合的问题，如图就举了个例子，这</a:t>
            </a:r>
            <a:r>
              <a:rPr lang="en-US"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个小球就是</a:t>
            </a:r>
            <a:r>
              <a:rPr lang="en-US"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个元素，不同的小球被不同的椭圆框起来，在同一个框就代表所属同一个集合，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而对这个模型又有两种很普遍的操作，即查询一个元素的集合是什么，或者合并某些元素的集合。这里的集合完全可以是某种关系来构造的，即俩俩元素之间有某种关系则他们所属同一个集合，</a:t>
            </a:r>
            <a:endParaRPr lang="en-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个问题生活中很常见，比如说生活中的家族划分，我们有血缘关系，那我们就属于同一个集合，显然，我和我老爹老娘同属一个家族，你和你老爹老娘也属于一个家族，但偶然发现，我老娘的七大姑是你老爹的八大姨，那我们也可以勉强称作同一个家族，以后咱俩就可以称兄道弟了，这也就对应了刚刚所说的集合合并问题，</a:t>
            </a:r>
            <a:endParaRPr lang="en-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当然，我这里是举了一个很浅显的例子，后面算法应用的时候我会进一步扩展这个问题的应用。</a:t>
            </a:r>
            <a:endParaRPr lang="en-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好，问题引入就到这，我们作为程序员，拿到一个问题肯定要想着用什么算法去解决，而最容易想到的，首先肯定是朴素算法。</a:t>
            </a:r>
            <a:r>
              <a:rPr lang="en-US" sz="1200" kern="1200" dirty="0">
                <a:solidFill>
                  <a:schemeClr val="tx1"/>
                </a:solidFill>
                <a:effectLst/>
                <a:latin typeface="+mn-lt"/>
                <a:ea typeface="+mn-ea"/>
                <a:cs typeface="+mn-cs"/>
              </a:rPr>
              <a:t>(click)</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281786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因为这个问题是每个元素有个对应的集合，显然我们只需要一个数组就可以建立起元素和集合的关系。就如同这张表格所示，</a:t>
            </a:r>
            <a:r>
              <a:rPr lang="en-US" sz="1200" kern="1200" dirty="0" err="1">
                <a:solidFill>
                  <a:schemeClr val="tx1"/>
                </a:solidFill>
                <a:effectLst/>
                <a:latin typeface="+mn-lt"/>
                <a:ea typeface="+mn-ea"/>
                <a:cs typeface="+mn-cs"/>
              </a:rPr>
              <a:t>seti</a:t>
            </a:r>
            <a:r>
              <a:rPr lang="zh-CN" altLang="en-US" sz="1200" kern="1200" dirty="0">
                <a:solidFill>
                  <a:schemeClr val="tx1"/>
                </a:solidFill>
                <a:effectLst/>
                <a:latin typeface="+mn-lt"/>
                <a:ea typeface="+mn-ea"/>
                <a:cs typeface="+mn-cs"/>
              </a:rPr>
              <a:t>表示元素</a:t>
            </a:r>
            <a:r>
              <a:rPr lang="en-US"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的数组，这样一个数组就构造了如图的元素关系。</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280218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因为这个问题是每个元素有个对应的集合，显然我们只需要一个数组就可以建立起元素和集合的关系。就如同这张表格所示，</a:t>
                </a:r>
                <a:r>
                  <a:rPr lang="en-US" sz="1200" kern="1200" dirty="0" err="1">
                    <a:solidFill>
                      <a:schemeClr val="tx1"/>
                    </a:solidFill>
                    <a:effectLst/>
                    <a:latin typeface="+mn-lt"/>
                    <a:ea typeface="+mn-ea"/>
                    <a:cs typeface="+mn-cs"/>
                  </a:rPr>
                  <a:t>seti</a:t>
                </a:r>
                <a:r>
                  <a:rPr lang="zh-CN" altLang="en-US" sz="1200" kern="1200" dirty="0">
                    <a:solidFill>
                      <a:schemeClr val="tx1"/>
                    </a:solidFill>
                    <a:effectLst/>
                    <a:latin typeface="+mn-lt"/>
                    <a:ea typeface="+mn-ea"/>
                    <a:cs typeface="+mn-cs"/>
                  </a:rPr>
                  <a:t>表示元素</a:t>
                </a:r>
                <a:r>
                  <a:rPr lang="en-US"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的数组，这样一个数组就构造了如图的元素关系。而对于朴素算法，我们来看看刚刚所属两种操作的复杂度，</a:t>
                </a:r>
                <a:r>
                  <a:rPr lang="en-CN" dirty="0">
                    <a:effectLst/>
                  </a:rPr>
                  <a:t> </a:t>
                </a:r>
                <a:endParaRPr lang="en-US" altLang="zh-CN" sz="1200" dirty="0">
                  <a:latin typeface="+mn-ea"/>
                </a:endParaRPr>
              </a:p>
              <a:p>
                <a:r>
                  <a:rPr lang="zh-CN" altLang="en-US" sz="1200" dirty="0">
                    <a:latin typeface="+mn-ea"/>
                  </a:rPr>
                  <a:t>查找</a:t>
                </a:r>
                <a:r>
                  <a:rPr lang="en-US" altLang="zh-CN" sz="1200" dirty="0">
                    <a:latin typeface="+mn-ea"/>
                  </a:rPr>
                  <a:t>x</a:t>
                </a:r>
                <a:r>
                  <a:rPr lang="zh-CN" altLang="en-US" sz="1200" dirty="0">
                    <a:latin typeface="+mn-ea"/>
                  </a:rPr>
                  <a:t>的集合，只需直接用下表索引查找</a:t>
                </a:r>
                <a:r>
                  <a:rPr lang="en-US" altLang="zh-CN" sz="1200" dirty="0">
                    <a:latin typeface="+mn-ea"/>
                  </a:rPr>
                  <a:t>set</a:t>
                </a:r>
                <a:r>
                  <a:rPr lang="zh-CN" altLang="en-US" sz="1200" dirty="0">
                    <a:latin typeface="+mn-ea"/>
                  </a:rPr>
                  <a:t>的值，时间复杂度为</a:t>
                </a:r>
                <a14:m>
                  <m:oMath xmlns:m="http://schemas.openxmlformats.org/officeDocument/2006/math">
                    <m:r>
                      <a:rPr lang="en-US" altLang="zh-CN" sz="1200" b="0" i="0" dirty="0" smtClean="0">
                        <a:latin typeface="Cambria Math" panose="02040503050406030204" pitchFamily="18" charset="0"/>
                      </a:rPr>
                      <m:t> </m:t>
                    </m:r>
                    <m:r>
                      <a:rPr lang="en-US" altLang="zh-CN" sz="1200" i="1" dirty="0" smtClean="0">
                        <a:latin typeface="Cambria Math" panose="02040503050406030204" pitchFamily="18" charset="0"/>
                      </a:rPr>
                      <m:t>𝑂</m:t>
                    </m:r>
                    <m:r>
                      <a:rPr lang="zh-CN" altLang="en-US" sz="1200" i="1" dirty="0" smtClean="0">
                        <a:latin typeface="Cambria Math" panose="02040503050406030204" pitchFamily="18" charset="0"/>
                      </a:rPr>
                      <m:t>（</m:t>
                    </m:r>
                    <m:r>
                      <a:rPr lang="en-US" altLang="zh-CN" sz="1200" i="1" dirty="0">
                        <a:latin typeface="Cambria Math" panose="02040503050406030204" pitchFamily="18" charset="0"/>
                      </a:rPr>
                      <m:t>1</m:t>
                    </m:r>
                    <m:r>
                      <a:rPr lang="zh-CN" altLang="en-US" sz="1200" i="1" dirty="0" smtClean="0">
                        <a:latin typeface="Cambria Math" panose="02040503050406030204" pitchFamily="18" charset="0"/>
                      </a:rPr>
                      <m:t>）</m:t>
                    </m:r>
                  </m:oMath>
                </a14:m>
                <a:endParaRPr lang="en-US" altLang="zh-CN" sz="1200" dirty="0">
                  <a:latin typeface="+mn-ea"/>
                </a:endParaRPr>
              </a:p>
              <a:p>
                <a:pPr algn="just">
                  <a:lnSpc>
                    <a:spcPct val="120000"/>
                  </a:lnSpc>
                </a:pPr>
                <a:r>
                  <a:rPr lang="zh-CN" altLang="en-US" sz="1200" dirty="0">
                    <a:latin typeface="+mn-ea"/>
                  </a:rPr>
                  <a:t>合并两个元素 （</a:t>
                </a:r>
                <a:r>
                  <a:rPr lang="en-US" altLang="zh-CN" sz="1200" dirty="0">
                    <a:latin typeface="+mn-ea"/>
                  </a:rPr>
                  <a:t>set[1] = 2</a:t>
                </a:r>
                <a:r>
                  <a:rPr lang="zh-CN" altLang="en-US" sz="1200" dirty="0">
                    <a:latin typeface="+mn-ea"/>
                  </a:rPr>
                  <a:t>）和 </a:t>
                </a:r>
                <a:r>
                  <a:rPr lang="en-US" altLang="zh-CN" sz="1200" dirty="0">
                    <a:latin typeface="+mn-ea"/>
                  </a:rPr>
                  <a:t>2</a:t>
                </a:r>
                <a:r>
                  <a:rPr lang="zh-CN" altLang="en-US" sz="1200" dirty="0">
                    <a:latin typeface="+mn-ea"/>
                  </a:rPr>
                  <a:t>（</a:t>
                </a:r>
                <a:r>
                  <a:rPr lang="en-US" altLang="zh-CN" sz="1200" dirty="0">
                    <a:latin typeface="+mn-ea"/>
                  </a:rPr>
                  <a:t>set[2] = 2</a:t>
                </a:r>
                <a:r>
                  <a:rPr lang="zh-CN" altLang="en-US" sz="1200" dirty="0">
                    <a:latin typeface="+mn-ea"/>
                  </a:rPr>
                  <a:t>），先判断他们所属集合是否为同一个集合，若不是，则需遍历整个</a:t>
                </a:r>
                <a:r>
                  <a:rPr lang="en-US" altLang="zh-CN" sz="1200" dirty="0">
                    <a:latin typeface="+mn-ea"/>
                  </a:rPr>
                  <a:t>set</a:t>
                </a:r>
                <a:r>
                  <a:rPr lang="zh-CN" altLang="en-US" sz="1200" dirty="0">
                    <a:latin typeface="+mn-ea"/>
                  </a:rPr>
                  <a:t>，将所以</a:t>
                </a:r>
                <a:r>
                  <a:rPr lang="en-US" altLang="zh-CN" sz="1200" dirty="0">
                    <a:latin typeface="+mn-ea"/>
                  </a:rPr>
                  <a:t>set[</a:t>
                </a:r>
                <a:r>
                  <a:rPr lang="en-US" altLang="zh-CN" sz="1200" dirty="0" err="1">
                    <a:latin typeface="+mn-ea"/>
                  </a:rPr>
                  <a:t>i</a:t>
                </a:r>
                <a:r>
                  <a:rPr lang="en-US" altLang="zh-CN" sz="1200" dirty="0">
                    <a:latin typeface="+mn-ea"/>
                  </a:rPr>
                  <a:t>] = B</a:t>
                </a:r>
                <a:r>
                  <a:rPr lang="zh-CN" altLang="en-US" sz="1200" dirty="0">
                    <a:latin typeface="+mn-ea"/>
                  </a:rPr>
                  <a:t>的值全部改为</a:t>
                </a:r>
                <a:r>
                  <a:rPr lang="en-US" altLang="zh-CN" sz="1200" dirty="0">
                    <a:latin typeface="+mn-ea"/>
                  </a:rPr>
                  <a:t>A</a:t>
                </a:r>
                <a:r>
                  <a:rPr lang="zh-CN" altLang="en-US" sz="1200" dirty="0">
                    <a:latin typeface="+mn-ea"/>
                  </a:rPr>
                  <a:t>，复杂度为</a:t>
                </a:r>
                <a14:m>
                  <m:oMath xmlns:m="http://schemas.openxmlformats.org/officeDocument/2006/math">
                    <m:r>
                      <a:rPr lang="en-US" altLang="zh-CN" sz="1200" i="1" dirty="0">
                        <a:latin typeface="Cambria Math" panose="02040503050406030204" pitchFamily="18" charset="0"/>
                      </a:rPr>
                      <m:t>𝑂</m:t>
                    </m:r>
                    <m:d>
                      <m:dPr>
                        <m:begChr m:val="（"/>
                        <m:endChr m:val="）"/>
                        <m:ctrlPr>
                          <a:rPr lang="zh-CN" altLang="en-US" sz="1200" i="1" dirty="0">
                            <a:latin typeface="Cambria Math" panose="02040503050406030204" pitchFamily="18" charset="0"/>
                          </a:rPr>
                        </m:ctrlPr>
                      </m:dPr>
                      <m:e>
                        <m:r>
                          <a:rPr lang="en-US" altLang="zh-CN" sz="1200" i="1" dirty="0">
                            <a:latin typeface="Cambria Math" panose="02040503050406030204" pitchFamily="18" charset="0"/>
                          </a:rPr>
                          <m:t>𝑛</m:t>
                        </m:r>
                      </m:e>
                    </m:d>
                    <m:r>
                      <a:rPr lang="zh-CN" altLang="en-US" sz="1200" i="1" dirty="0">
                        <a:latin typeface="Cambria Math" panose="02040503050406030204" pitchFamily="18" charset="0"/>
                      </a:rPr>
                      <m:t>。</m:t>
                    </m:r>
                  </m:oMath>
                </a14:m>
                <a:r>
                  <a:rPr lang="zh-CN" altLang="en-US" sz="1200" dirty="0">
                    <a:latin typeface="+mn-ea"/>
                  </a:rPr>
                  <a:t>。</a:t>
                </a:r>
                <a:endParaRPr lang="en-US" altLang="zh-CN" sz="1200" dirty="0">
                  <a:latin typeface="+mn-ea"/>
                </a:endParaRPr>
              </a:p>
              <a:p>
                <a:pPr algn="just">
                  <a:lnSpc>
                    <a:spcPct val="120000"/>
                  </a:lnSpc>
                </a:pPr>
                <a:r>
                  <a:rPr lang="en-US" altLang="zh-CN" sz="1200" dirty="0">
                    <a:latin typeface="+mn-ea"/>
                  </a:rPr>
                  <a:t>	</a:t>
                </a:r>
                <a:r>
                  <a:rPr lang="zh-CN" altLang="en-US" sz="1200" dirty="0">
                    <a:latin typeface="+mn-ea"/>
                  </a:rPr>
                  <a:t>显然，若将</a:t>
                </a:r>
                <a:r>
                  <a:rPr lang="en-US" altLang="zh-CN" sz="1200" dirty="0">
                    <a:latin typeface="+mn-ea"/>
                  </a:rPr>
                  <a:t>n</a:t>
                </a:r>
                <a:r>
                  <a:rPr lang="zh-CN" altLang="en-US" sz="1200" dirty="0">
                    <a:latin typeface="+mn-ea"/>
                  </a:rPr>
                  <a:t>个元素先后进行</a:t>
                </a:r>
                <a:r>
                  <a:rPr lang="en-US" altLang="zh-CN" sz="1200" dirty="0">
                    <a:latin typeface="+mn-ea"/>
                  </a:rPr>
                  <a:t>n</a:t>
                </a:r>
                <a:r>
                  <a:rPr lang="zh-CN" altLang="en-US" sz="1200" dirty="0">
                    <a:latin typeface="+mn-ea"/>
                  </a:rPr>
                  <a:t>次合并操作，总的复杂度达到</a:t>
                </a:r>
                <a14:m>
                  <m:oMath xmlns:m="http://schemas.openxmlformats.org/officeDocument/2006/math">
                    <m:r>
                      <a:rPr lang="en-US" altLang="zh-CN" sz="1200" i="1" dirty="0">
                        <a:latin typeface="Cambria Math" panose="02040503050406030204" pitchFamily="18" charset="0"/>
                      </a:rPr>
                      <m:t>𝑂</m:t>
                    </m:r>
                    <m:sSup>
                      <m:sSupPr>
                        <m:ctrlPr>
                          <a:rPr lang="en-US" altLang="zh-CN" sz="1200" i="1" dirty="0" smtClean="0">
                            <a:latin typeface="Cambria Math" panose="02040503050406030204" pitchFamily="18" charset="0"/>
                          </a:rPr>
                        </m:ctrlPr>
                      </m:sSupPr>
                      <m:e>
                        <m:r>
                          <a:rPr lang="zh-CN" altLang="en-US" sz="1200" i="1" dirty="0">
                            <a:latin typeface="Cambria Math" panose="02040503050406030204" pitchFamily="18" charset="0"/>
                          </a:rPr>
                          <m:t>（</m:t>
                        </m:r>
                        <m:r>
                          <m:rPr>
                            <m:sty m:val="p"/>
                          </m:rPr>
                          <a:rPr lang="en-US" altLang="zh-CN" sz="1200" i="1" dirty="0">
                            <a:latin typeface="Cambria Math" panose="02040503050406030204" pitchFamily="18" charset="0"/>
                          </a:rPr>
                          <m:t>n</m:t>
                        </m:r>
                      </m:e>
                      <m:sup>
                        <m:r>
                          <a:rPr lang="en-US" altLang="zh-CN" sz="1200" i="1" dirty="0">
                            <a:latin typeface="Cambria Math" panose="02040503050406030204" pitchFamily="18" charset="0"/>
                          </a:rPr>
                          <m:t>2</m:t>
                        </m:r>
                      </m:sup>
                    </m:sSup>
                    <m:r>
                      <a:rPr lang="zh-CN" altLang="en-US" sz="1200" i="1" dirty="0" smtClean="0">
                        <a:latin typeface="Cambria Math" panose="02040503050406030204" pitchFamily="18" charset="0"/>
                      </a:rPr>
                      <m:t>）</m:t>
                    </m:r>
                    <m:r>
                      <a:rPr lang="zh-CN" altLang="en-US" sz="1200" i="1" dirty="0">
                        <a:latin typeface="Cambria Math" panose="02040503050406030204" pitchFamily="18" charset="0"/>
                      </a:rPr>
                      <m:t>，</m:t>
                    </m:r>
                    <m:r>
                      <a:rPr lang="zh-CN" altLang="en-US" sz="1200" i="1" dirty="0" smtClean="0">
                        <a:latin typeface="Cambria Math" panose="02040503050406030204" pitchFamily="18" charset="0"/>
                      </a:rPr>
                      <m:t>因此</m:t>
                    </m:r>
                  </m:oMath>
                </a14:m>
                <a:r>
                  <a:rPr lang="zh-CN" altLang="en-US" sz="1200" dirty="0">
                    <a:latin typeface="+mn-ea"/>
                  </a:rPr>
                  <a:t>我们需要一个更好的数据结构。</a:t>
                </a:r>
                <a:endParaRPr lang="en-US" altLang="zh-CN" sz="1200" dirty="0">
                  <a:latin typeface="+mn-ea"/>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因为这个问题是每个元素有个对应的集合，显然我们只需要一个数组就可以建立起元素和集合的关系。就如同这张表格所示，</a:t>
                </a:r>
                <a:r>
                  <a:rPr lang="en-US" sz="1200" kern="1200" dirty="0" err="1">
                    <a:solidFill>
                      <a:schemeClr val="tx1"/>
                    </a:solidFill>
                    <a:effectLst/>
                    <a:latin typeface="+mn-lt"/>
                    <a:ea typeface="+mn-ea"/>
                    <a:cs typeface="+mn-cs"/>
                  </a:rPr>
                  <a:t>seti</a:t>
                </a:r>
                <a:r>
                  <a:rPr lang="zh-CN" altLang="en-US" sz="1200" kern="1200" dirty="0">
                    <a:solidFill>
                      <a:schemeClr val="tx1"/>
                    </a:solidFill>
                    <a:effectLst/>
                    <a:latin typeface="+mn-lt"/>
                    <a:ea typeface="+mn-ea"/>
                    <a:cs typeface="+mn-cs"/>
                  </a:rPr>
                  <a:t>表示元素</a:t>
                </a:r>
                <a:r>
                  <a:rPr lang="en-US"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的数组，这样一个数组就构造了如图的元素关系。而对于朴素算法，我们来看看刚刚所属两种操作的复杂度，</a:t>
                </a:r>
                <a:r>
                  <a:rPr lang="en-CN" dirty="0">
                    <a:effectLst/>
                  </a:rPr>
                  <a:t> </a:t>
                </a:r>
                <a:endParaRPr lang="en-US" altLang="zh-CN" sz="1200" dirty="0">
                  <a:latin typeface="+mn-ea"/>
                </a:endParaRPr>
              </a:p>
              <a:p>
                <a:r>
                  <a:rPr lang="zh-CN" altLang="en-US" sz="1200" dirty="0">
                    <a:latin typeface="+mn-ea"/>
                  </a:rPr>
                  <a:t>查找</a:t>
                </a:r>
                <a:r>
                  <a:rPr lang="en-US" altLang="zh-CN" sz="1200" dirty="0">
                    <a:latin typeface="+mn-ea"/>
                  </a:rPr>
                  <a:t>x</a:t>
                </a:r>
                <a:r>
                  <a:rPr lang="zh-CN" altLang="en-US" sz="1200" dirty="0">
                    <a:latin typeface="+mn-ea"/>
                  </a:rPr>
                  <a:t>的集合，只需直接用下表索引查找</a:t>
                </a:r>
                <a:r>
                  <a:rPr lang="en-US" altLang="zh-CN" sz="1200" dirty="0">
                    <a:latin typeface="+mn-ea"/>
                  </a:rPr>
                  <a:t>set</a:t>
                </a:r>
                <a:r>
                  <a:rPr lang="zh-CN" altLang="en-US" sz="1200" dirty="0">
                    <a:latin typeface="+mn-ea"/>
                  </a:rPr>
                  <a:t>的值，时间复杂度为</a:t>
                </a:r>
                <a:r>
                  <a:rPr lang="en-US" altLang="zh-CN" sz="1200" b="0" i="0" dirty="0">
                    <a:latin typeface="Cambria Math" panose="02040503050406030204" pitchFamily="18" charset="0"/>
                  </a:rPr>
                  <a:t> </a:t>
                </a:r>
                <a:r>
                  <a:rPr lang="en-US" altLang="zh-CN" sz="1200" i="0" dirty="0">
                    <a:latin typeface="Cambria Math" panose="02040503050406030204" pitchFamily="18" charset="0"/>
                  </a:rPr>
                  <a:t>𝑂</a:t>
                </a:r>
                <a:r>
                  <a:rPr lang="zh-CN" altLang="en-US" sz="1200" i="0" dirty="0">
                    <a:latin typeface="Cambria Math" panose="02040503050406030204" pitchFamily="18" charset="0"/>
                  </a:rPr>
                  <a:t>（</a:t>
                </a:r>
                <a:r>
                  <a:rPr lang="en-US" altLang="zh-CN" sz="1200" i="0" dirty="0">
                    <a:latin typeface="Cambria Math" panose="02040503050406030204" pitchFamily="18" charset="0"/>
                  </a:rPr>
                  <a:t>1</a:t>
                </a:r>
                <a:r>
                  <a:rPr lang="zh-CN" altLang="en-US" sz="1200" i="0" dirty="0">
                    <a:latin typeface="Cambria Math" panose="02040503050406030204" pitchFamily="18" charset="0"/>
                  </a:rPr>
                  <a:t>）</a:t>
                </a:r>
                <a:endParaRPr lang="en-US" altLang="zh-CN" sz="1200" dirty="0">
                  <a:latin typeface="+mn-ea"/>
                </a:endParaRPr>
              </a:p>
              <a:p>
                <a:pPr algn="just">
                  <a:lnSpc>
                    <a:spcPct val="120000"/>
                  </a:lnSpc>
                </a:pPr>
                <a:r>
                  <a:rPr lang="zh-CN" altLang="en-US" sz="1200" dirty="0">
                    <a:latin typeface="+mn-ea"/>
                  </a:rPr>
                  <a:t>合并两个元素 （</a:t>
                </a:r>
                <a:r>
                  <a:rPr lang="en-US" altLang="zh-CN" sz="1200" dirty="0">
                    <a:latin typeface="+mn-ea"/>
                  </a:rPr>
                  <a:t>set[1] = 2</a:t>
                </a:r>
                <a:r>
                  <a:rPr lang="zh-CN" altLang="en-US" sz="1200" dirty="0">
                    <a:latin typeface="+mn-ea"/>
                  </a:rPr>
                  <a:t>）和 </a:t>
                </a:r>
                <a:r>
                  <a:rPr lang="en-US" altLang="zh-CN" sz="1200" dirty="0">
                    <a:latin typeface="+mn-ea"/>
                  </a:rPr>
                  <a:t>2</a:t>
                </a:r>
                <a:r>
                  <a:rPr lang="zh-CN" altLang="en-US" sz="1200" dirty="0">
                    <a:latin typeface="+mn-ea"/>
                  </a:rPr>
                  <a:t>（</a:t>
                </a:r>
                <a:r>
                  <a:rPr lang="en-US" altLang="zh-CN" sz="1200" dirty="0">
                    <a:latin typeface="+mn-ea"/>
                  </a:rPr>
                  <a:t>set[2] = 2</a:t>
                </a:r>
                <a:r>
                  <a:rPr lang="zh-CN" altLang="en-US" sz="1200" dirty="0">
                    <a:latin typeface="+mn-ea"/>
                  </a:rPr>
                  <a:t>），先判断他们所属集合是否为同一个集合，若不是，则需遍历整个</a:t>
                </a:r>
                <a:r>
                  <a:rPr lang="en-US" altLang="zh-CN" sz="1200" dirty="0">
                    <a:latin typeface="+mn-ea"/>
                  </a:rPr>
                  <a:t>set</a:t>
                </a:r>
                <a:r>
                  <a:rPr lang="zh-CN" altLang="en-US" sz="1200" dirty="0">
                    <a:latin typeface="+mn-ea"/>
                  </a:rPr>
                  <a:t>，将所以</a:t>
                </a:r>
                <a:r>
                  <a:rPr lang="en-US" altLang="zh-CN" sz="1200" dirty="0">
                    <a:latin typeface="+mn-ea"/>
                  </a:rPr>
                  <a:t>set[</a:t>
                </a:r>
                <a:r>
                  <a:rPr lang="en-US" altLang="zh-CN" sz="1200" dirty="0" err="1">
                    <a:latin typeface="+mn-ea"/>
                  </a:rPr>
                  <a:t>i</a:t>
                </a:r>
                <a:r>
                  <a:rPr lang="en-US" altLang="zh-CN" sz="1200" dirty="0">
                    <a:latin typeface="+mn-ea"/>
                  </a:rPr>
                  <a:t>] = B</a:t>
                </a:r>
                <a:r>
                  <a:rPr lang="zh-CN" altLang="en-US" sz="1200" dirty="0">
                    <a:latin typeface="+mn-ea"/>
                  </a:rPr>
                  <a:t>的值全部改为</a:t>
                </a:r>
                <a:r>
                  <a:rPr lang="en-US" altLang="zh-CN" sz="1200" dirty="0">
                    <a:latin typeface="+mn-ea"/>
                  </a:rPr>
                  <a:t>A</a:t>
                </a:r>
                <a:r>
                  <a:rPr lang="zh-CN" altLang="en-US" sz="1200" dirty="0">
                    <a:latin typeface="+mn-ea"/>
                  </a:rPr>
                  <a:t>，复杂度为</a:t>
                </a:r>
                <a:r>
                  <a:rPr lang="en-US" altLang="zh-CN" sz="1200" i="0" dirty="0">
                    <a:latin typeface="Cambria Math" panose="02040503050406030204" pitchFamily="18" charset="0"/>
                  </a:rPr>
                  <a:t>𝑂</a:t>
                </a:r>
                <a:r>
                  <a:rPr lang="zh-CN" altLang="en-US" sz="1200" i="0" dirty="0">
                    <a:latin typeface="Cambria Math" panose="02040503050406030204" pitchFamily="18" charset="0"/>
                  </a:rPr>
                  <a:t>（</a:t>
                </a:r>
                <a:r>
                  <a:rPr lang="en-US" altLang="zh-CN" sz="1200" i="0" dirty="0">
                    <a:latin typeface="Cambria Math" panose="02040503050406030204" pitchFamily="18" charset="0"/>
                  </a:rPr>
                  <a:t>𝑛）</a:t>
                </a:r>
                <a:r>
                  <a:rPr lang="zh-CN" altLang="en-US" sz="1200" i="0" dirty="0">
                    <a:latin typeface="Cambria Math" panose="02040503050406030204" pitchFamily="18" charset="0"/>
                  </a:rPr>
                  <a:t>。</a:t>
                </a:r>
                <a:r>
                  <a:rPr lang="zh-CN" altLang="en-US" sz="1200" dirty="0">
                    <a:latin typeface="+mn-ea"/>
                  </a:rPr>
                  <a:t>。</a:t>
                </a:r>
                <a:endParaRPr lang="en-US" altLang="zh-CN" sz="1200" dirty="0">
                  <a:latin typeface="+mn-ea"/>
                </a:endParaRPr>
              </a:p>
              <a:p>
                <a:pPr algn="just">
                  <a:lnSpc>
                    <a:spcPct val="120000"/>
                  </a:lnSpc>
                </a:pPr>
                <a:r>
                  <a:rPr lang="en-US" altLang="zh-CN" sz="1200" dirty="0">
                    <a:latin typeface="+mn-ea"/>
                  </a:rPr>
                  <a:t>	</a:t>
                </a:r>
                <a:r>
                  <a:rPr lang="zh-CN" altLang="en-US" sz="1200" dirty="0">
                    <a:latin typeface="+mn-ea"/>
                  </a:rPr>
                  <a:t>显然，若将</a:t>
                </a:r>
                <a:r>
                  <a:rPr lang="en-US" altLang="zh-CN" sz="1200" dirty="0">
                    <a:latin typeface="+mn-ea"/>
                  </a:rPr>
                  <a:t>n</a:t>
                </a:r>
                <a:r>
                  <a:rPr lang="zh-CN" altLang="en-US" sz="1200" dirty="0">
                    <a:latin typeface="+mn-ea"/>
                  </a:rPr>
                  <a:t>个元素先后进行</a:t>
                </a:r>
                <a:r>
                  <a:rPr lang="en-US" altLang="zh-CN" sz="1200" dirty="0">
                    <a:latin typeface="+mn-ea"/>
                  </a:rPr>
                  <a:t>n</a:t>
                </a:r>
                <a:r>
                  <a:rPr lang="zh-CN" altLang="en-US" sz="1200" dirty="0">
                    <a:latin typeface="+mn-ea"/>
                  </a:rPr>
                  <a:t>次合并操作，总的复杂度达到</a:t>
                </a:r>
                <a:r>
                  <a:rPr lang="en-US" altLang="zh-CN" sz="1200" i="0" dirty="0">
                    <a:latin typeface="Cambria Math" panose="02040503050406030204" pitchFamily="18" charset="0"/>
                  </a:rPr>
                  <a:t>𝑂〖</a:t>
                </a:r>
                <a:r>
                  <a:rPr lang="zh-CN" altLang="en-US" sz="1200" i="0" dirty="0">
                    <a:latin typeface="Cambria Math" panose="02040503050406030204" pitchFamily="18" charset="0"/>
                  </a:rPr>
                  <a:t>（</a:t>
                </a:r>
                <a:r>
                  <a:rPr lang="en-US" altLang="zh-CN" sz="1200" i="0" dirty="0">
                    <a:latin typeface="Cambria Math" panose="02040503050406030204" pitchFamily="18" charset="0"/>
                  </a:rPr>
                  <a:t>n〗^2</a:t>
                </a:r>
                <a:r>
                  <a:rPr lang="zh-CN" altLang="en-US" sz="1200" i="0" dirty="0">
                    <a:latin typeface="Cambria Math" panose="02040503050406030204" pitchFamily="18" charset="0"/>
                  </a:rPr>
                  <a:t>），因此</a:t>
                </a:r>
                <a:r>
                  <a:rPr lang="zh-CN" altLang="en-US" sz="1200" dirty="0">
                    <a:latin typeface="+mn-ea"/>
                  </a:rPr>
                  <a:t>我们需要一个更好的数据结构。</a:t>
                </a:r>
                <a:endParaRPr lang="en-US" altLang="zh-CN" sz="1200" dirty="0">
                  <a:latin typeface="+mn-ea"/>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408378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既然这里是合并太过复杂，我们很容易可以想到图论算法来解决这个问题，我们可以将这些元素构造成一片森林，每个结点都代表一个元素，每一棵树则代表一片森林。那显然，合并集合的时候，我们只需要查询他们是否为同一棵树，不是的话，俩棵树连一条边就可以了。而对于集合查询，我们可以用根来唯一标识他们所属的集合，就比如下图，左边树由这个根来标识，将左边树和右边树合并时将 这条边连上去就行了。</a:t>
            </a:r>
            <a:endParaRPr lang="en-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至此，我们就得到了并查集的概念，即并查集是一种用于处理一些不相交集合的合并及查询问题树型的数据结构，并查集的思想是用一个数组表示了整片森林（</a:t>
            </a:r>
            <a:r>
              <a:rPr lang="en-US" sz="1200" kern="1200" dirty="0">
                <a:solidFill>
                  <a:schemeClr val="tx1"/>
                </a:solidFill>
                <a:effectLst/>
                <a:latin typeface="+mn-lt"/>
                <a:ea typeface="+mn-ea"/>
                <a:cs typeface="+mn-cs"/>
              </a:rPr>
              <a:t>parent</a:t>
            </a:r>
            <a:r>
              <a:rPr lang="zh-CN" altLang="en-US" sz="1200" kern="1200" dirty="0">
                <a:solidFill>
                  <a:schemeClr val="tx1"/>
                </a:solidFill>
                <a:effectLst/>
                <a:latin typeface="+mn-lt"/>
                <a:ea typeface="+mn-ea"/>
                <a:cs typeface="+mn-cs"/>
              </a:rPr>
              <a:t>），树的根节点唯一标识了一个集合，我们只要找到了某个元素的的树根，就能确定它在哪个集合里。</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1500088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了最基础的并查集后，我们可以看这个森林算法的复杂度，显然，查询和合并的复杂度瓶颈都在查找操作上，而每次查找的复杂度取决于树的高度，在最坏条件下，每次将一个树连接到一个单独的结点上，那么树最终会退化成一条链，对于极限情况下会导致</a:t>
            </a:r>
            <a:r>
              <a:rPr lang="en-US" altLang="zh-CN" dirty="0"/>
              <a:t>O(n)</a:t>
            </a:r>
            <a:r>
              <a:rPr lang="zh-CN" altLang="en-US" dirty="0"/>
              <a:t>的查找，这显然是因为树的高度太大导致的。因为我们之前的代码对于合并是随机的，即直接将一棵树的结点连接到另一棵树的结点（随机选择某个结点），我们首先可以考虑到每次连接时将高度较小的树连接到高度较大的树上去，</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2307673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1788443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9.xml"/><Relationship Id="rId7" Type="http://schemas.openxmlformats.org/officeDocument/2006/relationships/image" Target="../media/image51.w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0.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54.w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a:extLst>
              <a:ext uri="{FF2B5EF4-FFF2-40B4-BE49-F238E27FC236}">
                <a16:creationId xmlns:a16="http://schemas.microsoft.com/office/drawing/2014/main" id="{42F70243-F547-4EC5-9F4D-BA479D8E249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632" b="2632"/>
          <a:stretch>
            <a:fillRect/>
          </a:stretch>
        </p:blipFill>
        <p:spPr/>
      </p:pic>
      <p:sp>
        <p:nvSpPr>
          <p:cNvPr id="5" name="文本占位符 4">
            <a:extLst>
              <a:ext uri="{FF2B5EF4-FFF2-40B4-BE49-F238E27FC236}">
                <a16:creationId xmlns:a16="http://schemas.microsoft.com/office/drawing/2014/main" id="{C1700562-D2A4-42D7-9283-A8C3BC992007}"/>
              </a:ext>
            </a:extLst>
          </p:cNvPr>
          <p:cNvSpPr>
            <a:spLocks noGrp="1"/>
          </p:cNvSpPr>
          <p:nvPr>
            <p:ph type="body" sz="quarter" idx="11"/>
          </p:nvPr>
        </p:nvSpPr>
        <p:spPr>
          <a:xfrm>
            <a:off x="566643" y="2042329"/>
            <a:ext cx="5951538" cy="1605568"/>
          </a:xfrm>
        </p:spPr>
        <p:txBody>
          <a:bodyPr/>
          <a:lstStyle/>
          <a:p>
            <a:r>
              <a:rPr lang="zh-CN" altLang="en-CN" dirty="0"/>
              <a:t>并查集</a:t>
            </a:r>
            <a:endParaRPr lang="en-US" altLang="zh-CN" dirty="0">
              <a:solidFill>
                <a:schemeClr val="accent1"/>
              </a:solidFill>
            </a:endParaRPr>
          </a:p>
          <a:p>
            <a:r>
              <a:rPr lang="zh-CN" altLang="en-US" dirty="0">
                <a:solidFill>
                  <a:schemeClr val="accent1"/>
                </a:solidFill>
              </a:rPr>
              <a:t>课堂报告</a:t>
            </a:r>
            <a:endParaRPr lang="en-US" altLang="zh-CN" dirty="0"/>
          </a:p>
        </p:txBody>
      </p:sp>
      <p:sp>
        <p:nvSpPr>
          <p:cNvPr id="9" name="文本占位符 8">
            <a:extLst>
              <a:ext uri="{FF2B5EF4-FFF2-40B4-BE49-F238E27FC236}">
                <a16:creationId xmlns:a16="http://schemas.microsoft.com/office/drawing/2014/main" id="{4B267C6F-EFE1-40BC-A340-87D53638D2E6}"/>
              </a:ext>
            </a:extLst>
          </p:cNvPr>
          <p:cNvSpPr>
            <a:spLocks noGrp="1"/>
          </p:cNvSpPr>
          <p:nvPr>
            <p:ph type="body" sz="quarter" idx="13"/>
          </p:nvPr>
        </p:nvSpPr>
        <p:spPr/>
        <p:txBody>
          <a:bodyPr/>
          <a:lstStyle/>
          <a:p>
            <a:r>
              <a:rPr lang="zh-CN" altLang="en-US" dirty="0"/>
              <a:t>月明</a:t>
            </a:r>
          </a:p>
        </p:txBody>
      </p:sp>
      <p:sp>
        <p:nvSpPr>
          <p:cNvPr id="11" name="文本占位符 10">
            <a:extLst>
              <a:ext uri="{FF2B5EF4-FFF2-40B4-BE49-F238E27FC236}">
                <a16:creationId xmlns:a16="http://schemas.microsoft.com/office/drawing/2014/main" id="{A776F34B-2636-4506-BFEA-8E0AFC8AD804}"/>
              </a:ext>
            </a:extLst>
          </p:cNvPr>
          <p:cNvSpPr>
            <a:spLocks noGrp="1"/>
          </p:cNvSpPr>
          <p:nvPr>
            <p:ph type="body" sz="quarter" idx="14"/>
          </p:nvPr>
        </p:nvSpPr>
        <p:spPr/>
        <p:txBody>
          <a:bodyPr/>
          <a:lstStyle/>
          <a:p>
            <a:r>
              <a:rPr lang="zh-CN" altLang="en-US" dirty="0"/>
              <a:t>卓敏</a:t>
            </a:r>
          </a:p>
        </p:txBody>
      </p:sp>
      <p:sp>
        <p:nvSpPr>
          <p:cNvPr id="10" name="任意多边形: 形状 9">
            <a:extLst>
              <a:ext uri="{FF2B5EF4-FFF2-40B4-BE49-F238E27FC236}">
                <a16:creationId xmlns:a16="http://schemas.microsoft.com/office/drawing/2014/main" id="{F96DDAA6-CB3D-4A3A-B4C4-993C4800510A}"/>
              </a:ext>
            </a:extLst>
          </p:cNvPr>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419C798D-8C4A-FE46-B713-B61BCFF92076}"/>
              </a:ext>
            </a:extLst>
          </p:cNvPr>
          <p:cNvSpPr/>
          <p:nvPr/>
        </p:nvSpPr>
        <p:spPr>
          <a:xfrm>
            <a:off x="549709" y="4346369"/>
            <a:ext cx="5546291" cy="700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文本占位符 5">
            <a:extLst>
              <a:ext uri="{FF2B5EF4-FFF2-40B4-BE49-F238E27FC236}">
                <a16:creationId xmlns:a16="http://schemas.microsoft.com/office/drawing/2014/main" id="{85897A40-E92A-415E-BF45-C4FA966DB6F7}"/>
              </a:ext>
            </a:extLst>
          </p:cNvPr>
          <p:cNvSpPr>
            <a:spLocks noGrp="1"/>
          </p:cNvSpPr>
          <p:nvPr>
            <p:ph type="body" sz="quarter" idx="12"/>
          </p:nvPr>
        </p:nvSpPr>
        <p:spPr>
          <a:xfrm>
            <a:off x="680338" y="3918277"/>
            <a:ext cx="4302113" cy="864308"/>
          </a:xfrm>
        </p:spPr>
        <p:txBody>
          <a:bodyPr/>
          <a:lstStyle/>
          <a:p>
            <a:pPr marL="0" indent="0">
              <a:buNone/>
            </a:pPr>
            <a:r>
              <a:rPr lang="zh-CN" altLang="en-US" dirty="0"/>
              <a:t>小组成员：</a:t>
            </a:r>
            <a:endParaRPr lang="en-US" altLang="zh-CN" dirty="0"/>
          </a:p>
          <a:p>
            <a:pPr marL="0" indent="0">
              <a:buNone/>
            </a:pPr>
            <a:r>
              <a:rPr lang="zh-CN" altLang="en-US" dirty="0"/>
              <a:t>李恒庄、张家荣、刘旭东、邹雅</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5449226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2" y="265803"/>
            <a:ext cx="4836888" cy="426497"/>
          </a:xfrm>
        </p:spPr>
        <p:txBody>
          <a:bodyPr/>
          <a:lstStyle/>
          <a:p>
            <a:pPr marL="0" indent="0">
              <a:buNone/>
            </a:pPr>
            <a:r>
              <a:rPr lang="zh-CN" altLang="en-US" dirty="0"/>
              <a:t>启发式算法</a:t>
            </a:r>
          </a:p>
        </p:txBody>
      </p:sp>
      <p:graphicFrame>
        <p:nvGraphicFramePr>
          <p:cNvPr id="18" name="表格 3">
            <a:extLst>
              <a:ext uri="{FF2B5EF4-FFF2-40B4-BE49-F238E27FC236}">
                <a16:creationId xmlns:a16="http://schemas.microsoft.com/office/drawing/2014/main" id="{86FC71D4-1C48-B14F-B236-148E7DA3304C}"/>
              </a:ext>
            </a:extLst>
          </p:cNvPr>
          <p:cNvGraphicFramePr>
            <a:graphicFrameLocks noGrp="1"/>
          </p:cNvGraphicFramePr>
          <p:nvPr>
            <p:extLst>
              <p:ext uri="{D42A27DB-BD31-4B8C-83A1-F6EECF244321}">
                <p14:modId xmlns:p14="http://schemas.microsoft.com/office/powerpoint/2010/main" val="2966012009"/>
              </p:ext>
            </p:extLst>
          </p:nvPr>
        </p:nvGraphicFramePr>
        <p:xfrm>
          <a:off x="675406" y="3907405"/>
          <a:ext cx="4728444" cy="1107440"/>
        </p:xfrm>
        <a:graphic>
          <a:graphicData uri="http://schemas.openxmlformats.org/drawingml/2006/table">
            <a:tbl>
              <a:tblPr firstRow="1" bandRow="1">
                <a:tableStyleId>{5C22544A-7EE6-4342-B048-85BDC9FD1C3A}</a:tableStyleId>
              </a:tblPr>
              <a:tblGrid>
                <a:gridCol w="1116000">
                  <a:extLst>
                    <a:ext uri="{9D8B030D-6E8A-4147-A177-3AD203B41FA5}">
                      <a16:colId xmlns:a16="http://schemas.microsoft.com/office/drawing/2014/main" val="4249135744"/>
                    </a:ext>
                  </a:extLst>
                </a:gridCol>
                <a:gridCol w="903111">
                  <a:extLst>
                    <a:ext uri="{9D8B030D-6E8A-4147-A177-3AD203B41FA5}">
                      <a16:colId xmlns:a16="http://schemas.microsoft.com/office/drawing/2014/main" val="2641393320"/>
                    </a:ext>
                  </a:extLst>
                </a:gridCol>
                <a:gridCol w="903111">
                  <a:extLst>
                    <a:ext uri="{9D8B030D-6E8A-4147-A177-3AD203B41FA5}">
                      <a16:colId xmlns:a16="http://schemas.microsoft.com/office/drawing/2014/main" val="2836764955"/>
                    </a:ext>
                  </a:extLst>
                </a:gridCol>
                <a:gridCol w="903111">
                  <a:extLst>
                    <a:ext uri="{9D8B030D-6E8A-4147-A177-3AD203B41FA5}">
                      <a16:colId xmlns:a16="http://schemas.microsoft.com/office/drawing/2014/main" val="131690822"/>
                    </a:ext>
                  </a:extLst>
                </a:gridCol>
                <a:gridCol w="903111">
                  <a:extLst>
                    <a:ext uri="{9D8B030D-6E8A-4147-A177-3AD203B41FA5}">
                      <a16:colId xmlns:a16="http://schemas.microsoft.com/office/drawing/2014/main" val="4199226818"/>
                    </a:ext>
                  </a:extLst>
                </a:gridCol>
              </a:tblGrid>
              <a:tr h="0">
                <a:tc>
                  <a:txBody>
                    <a:bodyPr/>
                    <a:lstStyle/>
                    <a:p>
                      <a:r>
                        <a:rPr lang="en-US" altLang="zh-CN" dirty="0" err="1"/>
                        <a:t>i</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889091233"/>
                  </a:ext>
                </a:extLst>
              </a:tr>
              <a:tr h="370840">
                <a:tc>
                  <a:txBody>
                    <a:bodyPr/>
                    <a:lstStyle/>
                    <a:p>
                      <a:r>
                        <a:rPr lang="en-US" altLang="zh-CN" dirty="0"/>
                        <a:t>pre[</a:t>
                      </a:r>
                      <a:r>
                        <a:rPr lang="en-US" altLang="zh-CN" dirty="0" err="1"/>
                        <a:t>i</a:t>
                      </a:r>
                      <a:r>
                        <a:rPr lang="en-US" altLang="zh-CN" dirty="0"/>
                        <a:t>]</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3625872391"/>
                  </a:ext>
                </a:extLst>
              </a:tr>
              <a:tr h="370840">
                <a:tc>
                  <a:txBody>
                    <a:bodyPr/>
                    <a:lstStyle/>
                    <a:p>
                      <a:r>
                        <a:rPr lang="en-US" altLang="zh-CN" dirty="0"/>
                        <a:t>depth[</a:t>
                      </a:r>
                      <a:r>
                        <a:rPr lang="en-US" altLang="zh-CN" dirty="0" err="1"/>
                        <a:t>i</a:t>
                      </a:r>
                      <a:r>
                        <a:rPr lang="en-US" altLang="zh-CN" dirty="0"/>
                        <a:t>]</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954081213"/>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983325-FF5A-2F47-A8CD-69D079CC1179}"/>
                  </a:ext>
                </a:extLst>
              </p:cNvPr>
              <p:cNvSpPr txBox="1"/>
              <p:nvPr/>
            </p:nvSpPr>
            <p:spPr>
              <a:xfrm>
                <a:off x="986931" y="1578500"/>
                <a:ext cx="4416919" cy="1884555"/>
              </a:xfrm>
              <a:prstGeom prst="rect">
                <a:avLst/>
              </a:prstGeom>
              <a:noFill/>
            </p:spPr>
            <p:txBody>
              <a:bodyPr wrap="square" rtlCol="0">
                <a:spAutoFit/>
              </a:bodyPr>
              <a:lstStyle/>
              <a:p>
                <a:pPr algn="l">
                  <a:lnSpc>
                    <a:spcPct val="150000"/>
                  </a:lnSpc>
                </a:pPr>
                <a:r>
                  <a:rPr lang="en-CN" sz="2000" dirty="0">
                    <a:latin typeface="+mn-ea"/>
                  </a:rPr>
                  <a:t>维护树的深度</a:t>
                </a:r>
                <a:endParaRPr lang="en-US" sz="2000" dirty="0">
                  <a:latin typeface="+mn-ea"/>
                </a:endParaRPr>
              </a:p>
              <a:p>
                <a:pPr algn="l">
                  <a:lnSpc>
                    <a:spcPct val="150000"/>
                  </a:lnSpc>
                </a:pPr>
                <a:r>
                  <a:rPr lang="en-US" altLang="zh-CN" sz="2000" dirty="0">
                    <a:latin typeface="+mn-ea"/>
                  </a:rPr>
                  <a:t>depth[</a:t>
                </a:r>
                <a:r>
                  <a:rPr lang="en-US" altLang="zh-CN" sz="2000" dirty="0" err="1">
                    <a:latin typeface="+mn-ea"/>
                  </a:rPr>
                  <a:t>i</a:t>
                </a:r>
                <a:r>
                  <a:rPr lang="en-US" altLang="zh-CN" sz="2000" dirty="0">
                    <a:latin typeface="+mn-ea"/>
                  </a:rPr>
                  <a:t>]</a:t>
                </a:r>
                <a:r>
                  <a:rPr lang="zh-CN" altLang="en-US" sz="2000" dirty="0">
                    <a:latin typeface="+mn-ea"/>
                  </a:rPr>
                  <a:t>表示根为</a:t>
                </a:r>
                <a:r>
                  <a:rPr lang="en-US" altLang="zh-CN" sz="2000" dirty="0" err="1">
                    <a:latin typeface="+mn-ea"/>
                  </a:rPr>
                  <a:t>i</a:t>
                </a:r>
                <a:r>
                  <a:rPr lang="zh-CN" altLang="en-US" sz="2000" dirty="0">
                    <a:latin typeface="+mn-ea"/>
                  </a:rPr>
                  <a:t>的树的最大深度</a:t>
                </a:r>
                <a:endParaRPr lang="en-US" altLang="zh-CN" sz="2000" dirty="0">
                  <a:latin typeface="+mn-ea"/>
                </a:endParaRPr>
              </a:p>
              <a:p>
                <a:pPr algn="l">
                  <a:lnSpc>
                    <a:spcPct val="150000"/>
                  </a:lnSpc>
                </a:pPr>
                <a:r>
                  <a:rPr lang="zh-CN" altLang="en-US" sz="2000" dirty="0">
                    <a:latin typeface="+mn-ea"/>
                  </a:rPr>
                  <a:t>由深度小的向深度大的合并</a:t>
                </a:r>
                <a:endParaRPr lang="en-US" altLang="zh-CN" sz="2000" dirty="0">
                  <a:latin typeface="+mn-ea"/>
                </a:endParaRPr>
              </a:p>
              <a:p>
                <a:pPr algn="l">
                  <a:lnSpc>
                    <a:spcPct val="150000"/>
                  </a:lnSpc>
                </a:pPr>
                <a:r>
                  <a:rPr lang="zh-CN" altLang="en-US" sz="2000" dirty="0">
                    <a:latin typeface="+mn-ea"/>
                  </a:rPr>
                  <a:t>树的深度控制在</a:t>
                </a:r>
                <a14:m>
                  <m:oMath xmlns:m="http://schemas.openxmlformats.org/officeDocument/2006/math">
                    <m:r>
                      <m:rPr>
                        <m:sty m:val="p"/>
                      </m:rPr>
                      <a:rPr lang="en-US" altLang="zh-CN" sz="2000" i="1" dirty="0">
                        <a:latin typeface="Cambria Math" panose="02040503050406030204" pitchFamily="18" charset="0"/>
                      </a:rPr>
                      <m:t>log</m:t>
                    </m:r>
                    <m:r>
                      <a:rPr lang="en-US" altLang="zh-CN" sz="2000" b="0" i="1" dirty="0" smtClean="0">
                        <a:latin typeface="Cambria Math" panose="02040503050406030204" pitchFamily="18" charset="0"/>
                      </a:rPr>
                      <m:t>(</m:t>
                    </m:r>
                    <m:r>
                      <m:rPr>
                        <m:sty m:val="p"/>
                      </m:rPr>
                      <a:rPr lang="en-US" altLang="zh-CN" sz="2000" i="1" dirty="0" smtClean="0">
                        <a:latin typeface="Cambria Math" panose="02040503050406030204" pitchFamily="18" charset="0"/>
                      </a:rPr>
                      <m:t>n</m:t>
                    </m:r>
                    <m:r>
                      <a:rPr lang="en-US" altLang="zh-CN" sz="2000" b="0" i="1" dirty="0" smtClean="0">
                        <a:latin typeface="Cambria Math" panose="02040503050406030204" pitchFamily="18" charset="0"/>
                      </a:rPr>
                      <m:t>)</m:t>
                    </m:r>
                  </m:oMath>
                </a14:m>
                <a:endParaRPr lang="en-CN" sz="2000" dirty="0">
                  <a:latin typeface="+mn-ea"/>
                </a:endParaRPr>
              </a:p>
            </p:txBody>
          </p:sp>
        </mc:Choice>
        <mc:Fallback xmlns="">
          <p:sp>
            <p:nvSpPr>
              <p:cNvPr id="2" name="TextBox 1">
                <a:extLst>
                  <a:ext uri="{FF2B5EF4-FFF2-40B4-BE49-F238E27FC236}">
                    <a16:creationId xmlns:a16="http://schemas.microsoft.com/office/drawing/2014/main" id="{5E983325-FF5A-2F47-A8CD-69D079CC1179}"/>
                  </a:ext>
                </a:extLst>
              </p:cNvPr>
              <p:cNvSpPr txBox="1">
                <a:spLocks noRot="1" noChangeAspect="1" noMove="1" noResize="1" noEditPoints="1" noAdjustHandles="1" noChangeArrowheads="1" noChangeShapeType="1" noTextEdit="1"/>
              </p:cNvSpPr>
              <p:nvPr/>
            </p:nvSpPr>
            <p:spPr>
              <a:xfrm>
                <a:off x="986931" y="1578500"/>
                <a:ext cx="4416919" cy="1884555"/>
              </a:xfrm>
              <a:prstGeom prst="rect">
                <a:avLst/>
              </a:prstGeom>
              <a:blipFill>
                <a:blip r:embed="rId3"/>
                <a:stretch>
                  <a:fillRect l="-1433" b="-5369"/>
                </a:stretch>
              </a:blipFill>
            </p:spPr>
            <p:txBody>
              <a:bodyPr/>
              <a:lstStyle/>
              <a:p>
                <a:r>
                  <a:rPr lang="en-CN">
                    <a:noFill/>
                  </a:rPr>
                  <a:t> </a:t>
                </a:r>
              </a:p>
            </p:txBody>
          </p:sp>
        </mc:Fallback>
      </mc:AlternateContent>
      <p:pic>
        <p:nvPicPr>
          <p:cNvPr id="5" name="Picture 4">
            <a:extLst>
              <a:ext uri="{FF2B5EF4-FFF2-40B4-BE49-F238E27FC236}">
                <a16:creationId xmlns:a16="http://schemas.microsoft.com/office/drawing/2014/main" id="{24BBF6C7-108A-4F4F-9E58-7ACBA7FC2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076" y="1791386"/>
            <a:ext cx="4857267" cy="3223459"/>
          </a:xfrm>
          <a:prstGeom prst="rect">
            <a:avLst/>
          </a:prstGeom>
        </p:spPr>
      </p:pic>
      <p:cxnSp>
        <p:nvCxnSpPr>
          <p:cNvPr id="7" name="Straight Arrow Connector 6">
            <a:extLst>
              <a:ext uri="{FF2B5EF4-FFF2-40B4-BE49-F238E27FC236}">
                <a16:creationId xmlns:a16="http://schemas.microsoft.com/office/drawing/2014/main" id="{0D028882-46B0-BF43-A99F-44ACDB5C21A0}"/>
              </a:ext>
            </a:extLst>
          </p:cNvPr>
          <p:cNvCxnSpPr>
            <a:cxnSpLocks/>
          </p:cNvCxnSpPr>
          <p:nvPr/>
        </p:nvCxnSpPr>
        <p:spPr>
          <a:xfrm flipH="1" flipV="1">
            <a:off x="9415850" y="2599386"/>
            <a:ext cx="400778" cy="539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674ECC1-43AD-7D45-AED5-6D60E1F235F2}"/>
              </a:ext>
            </a:extLst>
          </p:cNvPr>
          <p:cNvCxnSpPr>
            <a:cxnSpLocks/>
          </p:cNvCxnSpPr>
          <p:nvPr/>
        </p:nvCxnSpPr>
        <p:spPr>
          <a:xfrm flipH="1" flipV="1">
            <a:off x="10224194" y="3583599"/>
            <a:ext cx="464401" cy="647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9740484-6C55-1D4A-8CE6-1F97F90AB181}"/>
              </a:ext>
            </a:extLst>
          </p:cNvPr>
          <p:cNvCxnSpPr>
            <a:cxnSpLocks/>
          </p:cNvCxnSpPr>
          <p:nvPr/>
        </p:nvCxnSpPr>
        <p:spPr>
          <a:xfrm flipV="1">
            <a:off x="9431159" y="3583598"/>
            <a:ext cx="385469" cy="647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0911F-772D-D440-8F52-FABEF6AF97C3}"/>
              </a:ext>
            </a:extLst>
          </p:cNvPr>
          <p:cNvCxnSpPr>
            <a:cxnSpLocks/>
          </p:cNvCxnSpPr>
          <p:nvPr/>
        </p:nvCxnSpPr>
        <p:spPr>
          <a:xfrm flipV="1">
            <a:off x="7389341" y="2520778"/>
            <a:ext cx="1594022" cy="1235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399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2" y="265804"/>
            <a:ext cx="2077384" cy="401462"/>
          </a:xfrm>
        </p:spPr>
        <p:txBody>
          <a:bodyPr/>
          <a:lstStyle/>
          <a:p>
            <a:pPr marL="0" indent="0">
              <a:buNone/>
            </a:pPr>
            <a:r>
              <a:rPr lang="zh-CN" altLang="en-US" dirty="0"/>
              <a:t>路径压缩</a:t>
            </a:r>
          </a:p>
        </p:txBody>
      </p:sp>
      <p:pic>
        <p:nvPicPr>
          <p:cNvPr id="3" name="Picture 2">
            <a:extLst>
              <a:ext uri="{FF2B5EF4-FFF2-40B4-BE49-F238E27FC236}">
                <a16:creationId xmlns:a16="http://schemas.microsoft.com/office/drawing/2014/main" id="{1AD169B3-BB7C-E141-87F7-BE124FDF2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07" y="2236572"/>
            <a:ext cx="10000185" cy="3435178"/>
          </a:xfrm>
          <a:prstGeom prst="rect">
            <a:avLst/>
          </a:prstGeom>
        </p:spPr>
      </p:pic>
      <p:cxnSp>
        <p:nvCxnSpPr>
          <p:cNvPr id="5" name="Straight Arrow Connector 4">
            <a:extLst>
              <a:ext uri="{FF2B5EF4-FFF2-40B4-BE49-F238E27FC236}">
                <a16:creationId xmlns:a16="http://schemas.microsoft.com/office/drawing/2014/main" id="{372F8B0C-3060-F34B-AF50-A5EB5BAC8E57}"/>
              </a:ext>
            </a:extLst>
          </p:cNvPr>
          <p:cNvCxnSpPr>
            <a:cxnSpLocks/>
          </p:cNvCxnSpPr>
          <p:nvPr/>
        </p:nvCxnSpPr>
        <p:spPr>
          <a:xfrm flipV="1">
            <a:off x="2644346" y="2730843"/>
            <a:ext cx="584372" cy="43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23F09AC-7B6C-A34D-9023-5CCB17079A05}"/>
              </a:ext>
            </a:extLst>
          </p:cNvPr>
          <p:cNvCxnSpPr>
            <a:cxnSpLocks/>
          </p:cNvCxnSpPr>
          <p:nvPr/>
        </p:nvCxnSpPr>
        <p:spPr>
          <a:xfrm flipV="1">
            <a:off x="1834978" y="3620529"/>
            <a:ext cx="426308" cy="46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19D9A3C-E73E-9445-896E-010137EB10A2}"/>
              </a:ext>
            </a:extLst>
          </p:cNvPr>
          <p:cNvCxnSpPr>
            <a:cxnSpLocks/>
          </p:cNvCxnSpPr>
          <p:nvPr/>
        </p:nvCxnSpPr>
        <p:spPr>
          <a:xfrm flipH="1" flipV="1">
            <a:off x="1702142" y="4547283"/>
            <a:ext cx="345990" cy="37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A81BB6-4250-5542-A12D-3FF83B73D9D7}"/>
              </a:ext>
            </a:extLst>
          </p:cNvPr>
          <p:cNvCxnSpPr>
            <a:cxnSpLocks/>
          </p:cNvCxnSpPr>
          <p:nvPr/>
        </p:nvCxnSpPr>
        <p:spPr>
          <a:xfrm flipH="1" flipV="1">
            <a:off x="3676136" y="2903839"/>
            <a:ext cx="784653" cy="525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7D7DC19-0AF3-8646-A5CE-DAEB64C5D13E}"/>
              </a:ext>
            </a:extLst>
          </p:cNvPr>
          <p:cNvCxnSpPr>
            <a:cxnSpLocks/>
          </p:cNvCxnSpPr>
          <p:nvPr/>
        </p:nvCxnSpPr>
        <p:spPr>
          <a:xfrm flipV="1">
            <a:off x="4201297" y="3917093"/>
            <a:ext cx="259492" cy="33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3CF8041-AD3D-114A-9362-8CA062823999}"/>
              </a:ext>
            </a:extLst>
          </p:cNvPr>
          <p:cNvCxnSpPr>
            <a:cxnSpLocks/>
          </p:cNvCxnSpPr>
          <p:nvPr/>
        </p:nvCxnSpPr>
        <p:spPr>
          <a:xfrm flipH="1" flipV="1">
            <a:off x="4757351" y="3917092"/>
            <a:ext cx="271849" cy="33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3CE11C3-787A-9B48-97E3-DEF1D9261CE6}"/>
              </a:ext>
            </a:extLst>
          </p:cNvPr>
          <p:cNvCxnSpPr/>
          <p:nvPr/>
        </p:nvCxnSpPr>
        <p:spPr>
          <a:xfrm flipV="1">
            <a:off x="7389341" y="2730843"/>
            <a:ext cx="1210962" cy="4355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EF9F014-4F09-B74B-985F-810BB9607F75}"/>
              </a:ext>
            </a:extLst>
          </p:cNvPr>
          <p:cNvCxnSpPr/>
          <p:nvPr/>
        </p:nvCxnSpPr>
        <p:spPr>
          <a:xfrm flipV="1">
            <a:off x="8254314" y="2903838"/>
            <a:ext cx="345989" cy="2625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76D0FE-83F5-944E-A6CA-19310550ACAB}"/>
              </a:ext>
            </a:extLst>
          </p:cNvPr>
          <p:cNvCxnSpPr/>
          <p:nvPr/>
        </p:nvCxnSpPr>
        <p:spPr>
          <a:xfrm flipV="1">
            <a:off x="8958649" y="2948631"/>
            <a:ext cx="0" cy="2177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6A79BD8-1748-AB4A-80AF-2B74FC62C8EE}"/>
              </a:ext>
            </a:extLst>
          </p:cNvPr>
          <p:cNvCxnSpPr>
            <a:cxnSpLocks/>
          </p:cNvCxnSpPr>
          <p:nvPr/>
        </p:nvCxnSpPr>
        <p:spPr>
          <a:xfrm flipH="1" flipV="1">
            <a:off x="9166655" y="2948631"/>
            <a:ext cx="784653" cy="525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5647CD2-85B5-BF4F-B9FD-0C36205B1555}"/>
              </a:ext>
            </a:extLst>
          </p:cNvPr>
          <p:cNvCxnSpPr>
            <a:cxnSpLocks/>
          </p:cNvCxnSpPr>
          <p:nvPr/>
        </p:nvCxnSpPr>
        <p:spPr>
          <a:xfrm flipV="1">
            <a:off x="9691816" y="3954161"/>
            <a:ext cx="259492" cy="33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E33FE18-BCAD-8440-8473-9A379D83CF09}"/>
              </a:ext>
            </a:extLst>
          </p:cNvPr>
          <p:cNvCxnSpPr>
            <a:cxnSpLocks/>
          </p:cNvCxnSpPr>
          <p:nvPr/>
        </p:nvCxnSpPr>
        <p:spPr>
          <a:xfrm flipH="1" flipV="1">
            <a:off x="10313772" y="3898554"/>
            <a:ext cx="271849" cy="33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A3F0896-04A1-324D-955E-5EAFF3A07A6F}"/>
              </a:ext>
            </a:extLst>
          </p:cNvPr>
          <p:cNvSpPr txBox="1"/>
          <p:nvPr/>
        </p:nvSpPr>
        <p:spPr>
          <a:xfrm>
            <a:off x="2248929" y="1264166"/>
            <a:ext cx="7572633" cy="369332"/>
          </a:xfrm>
          <a:prstGeom prst="rect">
            <a:avLst/>
          </a:prstGeom>
          <a:noFill/>
        </p:spPr>
        <p:txBody>
          <a:bodyPr wrap="square" rtlCol="0">
            <a:spAutoFit/>
          </a:bodyPr>
          <a:lstStyle/>
          <a:p>
            <a:pPr algn="l"/>
            <a:r>
              <a:rPr lang="en-CN" dirty="0">
                <a:latin typeface="+mn-ea"/>
              </a:rPr>
              <a:t>在遍历寻找根节点的过程中</a:t>
            </a:r>
            <a:r>
              <a:rPr lang="zh-CN" altLang="en-US" dirty="0">
                <a:latin typeface="+mn-ea"/>
              </a:rPr>
              <a:t>，把沿着</a:t>
            </a:r>
            <a:r>
              <a:rPr lang="en-US" altLang="zh-CN" dirty="0">
                <a:latin typeface="+mn-ea"/>
              </a:rPr>
              <a:t>x</a:t>
            </a:r>
            <a:r>
              <a:rPr lang="zh-CN" altLang="en-US" dirty="0">
                <a:latin typeface="+mn-ea"/>
              </a:rPr>
              <a:t>路径上的节点都</a:t>
            </a:r>
            <a:r>
              <a:rPr lang="zh-CN" altLang="en-CN" dirty="0">
                <a:latin typeface="+mn-ea"/>
              </a:rPr>
              <a:t>置为</a:t>
            </a:r>
            <a:r>
              <a:rPr lang="en-US" altLang="zh-CN" dirty="0">
                <a:latin typeface="+mn-ea"/>
              </a:rPr>
              <a:t>x</a:t>
            </a:r>
            <a:r>
              <a:rPr lang="zh-CN" altLang="en-US" dirty="0">
                <a:latin typeface="+mn-ea"/>
              </a:rPr>
              <a:t>根节点的儿子</a:t>
            </a:r>
            <a:endParaRPr lang="en-CN" dirty="0">
              <a:latin typeface="+mn-ea"/>
            </a:endParaRPr>
          </a:p>
        </p:txBody>
      </p:sp>
    </p:spTree>
    <p:extLst>
      <p:ext uri="{BB962C8B-B14F-4D97-AF65-F5344CB8AC3E}">
        <p14:creationId xmlns:p14="http://schemas.microsoft.com/office/powerpoint/2010/main" val="1725669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par>
                                <p:cTn id="26" presetID="9"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dissolve">
                                      <p:cBhvr>
                                        <p:cTn id="34" dur="500"/>
                                        <p:tgtEl>
                                          <p:spTgt spid="36"/>
                                        </p:tgtEl>
                                      </p:cBhvr>
                                    </p:animEffect>
                                  </p:childTnLst>
                                </p:cTn>
                              </p:par>
                              <p:par>
                                <p:cTn id="35" presetID="9"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par>
                                <p:cTn id="38" presetID="9"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par>
                                <p:cTn id="41" presetID="9"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dissolve">
                                      <p:cBhvr>
                                        <p:cTn id="4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2" y="265804"/>
            <a:ext cx="2077384" cy="401462"/>
          </a:xfrm>
        </p:spPr>
        <p:txBody>
          <a:bodyPr/>
          <a:lstStyle/>
          <a:p>
            <a:pPr marL="0" indent="0">
              <a:buNone/>
            </a:pPr>
            <a:r>
              <a:rPr lang="zh-CN" altLang="en-US" dirty="0"/>
              <a:t>路径压缩</a:t>
            </a:r>
          </a:p>
        </p:txBody>
      </p:sp>
      <p:pic>
        <p:nvPicPr>
          <p:cNvPr id="18" name="Picture 17">
            <a:extLst>
              <a:ext uri="{FF2B5EF4-FFF2-40B4-BE49-F238E27FC236}">
                <a16:creationId xmlns:a16="http://schemas.microsoft.com/office/drawing/2014/main" id="{8252CB9F-3FC1-2A45-97A0-425031206C85}"/>
              </a:ext>
            </a:extLst>
          </p:cNvPr>
          <p:cNvPicPr>
            <a:picLocks noChangeAspect="1"/>
          </p:cNvPicPr>
          <p:nvPr/>
        </p:nvPicPr>
        <p:blipFill rotWithShape="1">
          <a:blip r:embed="rId3">
            <a:extLst>
              <a:ext uri="{28A0092B-C50C-407E-A947-70E740481C1C}">
                <a14:useLocalDpi xmlns:a14="http://schemas.microsoft.com/office/drawing/2010/main" val="0"/>
              </a:ext>
            </a:extLst>
          </a:blip>
          <a:srcRect t="1762" r="50514"/>
          <a:stretch/>
        </p:blipFill>
        <p:spPr>
          <a:xfrm>
            <a:off x="474790" y="1235676"/>
            <a:ext cx="4492626" cy="2635549"/>
          </a:xfrm>
          <a:prstGeom prst="rect">
            <a:avLst/>
          </a:prstGeom>
          <a:ln w="57150">
            <a:solidFill>
              <a:srgbClr val="85C5FF"/>
            </a:solidFill>
          </a:ln>
        </p:spPr>
      </p:pic>
      <p:pic>
        <p:nvPicPr>
          <p:cNvPr id="4" name="Picture 3">
            <a:extLst>
              <a:ext uri="{FF2B5EF4-FFF2-40B4-BE49-F238E27FC236}">
                <a16:creationId xmlns:a16="http://schemas.microsoft.com/office/drawing/2014/main" id="{BF304564-D3D9-F240-AC6D-3AAC4963864E}"/>
              </a:ext>
            </a:extLst>
          </p:cNvPr>
          <p:cNvPicPr>
            <a:picLocks noChangeAspect="1"/>
          </p:cNvPicPr>
          <p:nvPr/>
        </p:nvPicPr>
        <p:blipFill rotWithShape="1">
          <a:blip r:embed="rId4">
            <a:extLst>
              <a:ext uri="{28A0092B-C50C-407E-A947-70E740481C1C}">
                <a14:useLocalDpi xmlns:a14="http://schemas.microsoft.com/office/drawing/2010/main" val="0"/>
              </a:ext>
            </a:extLst>
          </a:blip>
          <a:srcRect l="1" t="2375" r="42032" b="2839"/>
          <a:stretch/>
        </p:blipFill>
        <p:spPr>
          <a:xfrm>
            <a:off x="4547286" y="2317583"/>
            <a:ext cx="7406446" cy="3585075"/>
          </a:xfrm>
          <a:prstGeom prst="rect">
            <a:avLst/>
          </a:prstGeom>
          <a:ln w="38100">
            <a:solidFill>
              <a:schemeClr val="accent1">
                <a:lumMod val="60000"/>
                <a:lumOff val="40000"/>
              </a:schemeClr>
            </a:solidFill>
          </a:ln>
        </p:spPr>
      </p:pic>
    </p:spTree>
    <p:extLst>
      <p:ext uri="{BB962C8B-B14F-4D97-AF65-F5344CB8AC3E}">
        <p14:creationId xmlns:p14="http://schemas.microsoft.com/office/powerpoint/2010/main" val="289140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3179DEA0-18C9-41E6-A1B2-638744350441}"/>
              </a:ext>
            </a:extLst>
          </p:cNvPr>
          <p:cNvPicPr>
            <a:picLocks noGrp="1" noChangeAspect="1"/>
          </p:cNvPicPr>
          <p:nvPr>
            <p:ph type="pic" sz="quarter" idx="14"/>
          </p:nvPr>
        </p:nvPicPr>
        <p:blipFill>
          <a:blip r:embed="rId3">
            <a:alphaModFix amt="85000"/>
            <a:extLst>
              <a:ext uri="{28A0092B-C50C-407E-A947-70E740481C1C}">
                <a14:useLocalDpi xmlns:a14="http://schemas.microsoft.com/office/drawing/2010/main" val="0"/>
              </a:ext>
            </a:extLst>
          </a:blip>
          <a:srcRect t="306" b="306"/>
          <a:stretch>
            <a:fillRect/>
          </a:stretch>
        </p:blipFill>
        <p:spPr>
          <a:noFill/>
        </p:spPr>
      </p:pic>
      <p:sp>
        <p:nvSpPr>
          <p:cNvPr id="6" name="文本占位符 5">
            <a:extLst>
              <a:ext uri="{FF2B5EF4-FFF2-40B4-BE49-F238E27FC236}">
                <a16:creationId xmlns:a16="http://schemas.microsoft.com/office/drawing/2014/main" id="{0F92E1DB-23A2-4763-AEBE-38700C6EBE80}"/>
              </a:ext>
            </a:extLst>
          </p:cNvPr>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02</a:t>
            </a:r>
            <a:endParaRPr lang="zh-CN" altLang="en-US" dirty="0">
              <a:solidFill>
                <a:schemeClr val="bg1">
                  <a:alpha val="84000"/>
                </a:schemeClr>
              </a:solidFill>
            </a:endParaRPr>
          </a:p>
        </p:txBody>
      </p:sp>
      <p:sp>
        <p:nvSpPr>
          <p:cNvPr id="26" name="文本占位符 25">
            <a:extLst>
              <a:ext uri="{FF2B5EF4-FFF2-40B4-BE49-F238E27FC236}">
                <a16:creationId xmlns:a16="http://schemas.microsoft.com/office/drawing/2014/main" id="{A140C1EA-8417-4996-81DE-45207D1FB767}"/>
              </a:ext>
            </a:extLst>
          </p:cNvPr>
          <p:cNvSpPr>
            <a:spLocks noGrp="1"/>
          </p:cNvSpPr>
          <p:nvPr>
            <p:ph type="body" sz="quarter" idx="12"/>
          </p:nvPr>
        </p:nvSpPr>
        <p:spPr>
          <a:xfrm>
            <a:off x="7197557" y="2284554"/>
            <a:ext cx="3997665" cy="1144446"/>
          </a:xfrm>
        </p:spPr>
        <p:txBody>
          <a:bodyPr/>
          <a:lstStyle/>
          <a:p>
            <a:r>
              <a:rPr lang="zh-CN" altLang="en-US" dirty="0"/>
              <a:t>并查集应用</a:t>
            </a:r>
          </a:p>
        </p:txBody>
      </p:sp>
      <p:sp>
        <p:nvSpPr>
          <p:cNvPr id="27" name="文本占位符 26">
            <a:extLst>
              <a:ext uri="{FF2B5EF4-FFF2-40B4-BE49-F238E27FC236}">
                <a16:creationId xmlns:a16="http://schemas.microsoft.com/office/drawing/2014/main" id="{328857D1-02E5-4A9C-9C2D-AD7189A1F9C9}"/>
              </a:ext>
            </a:extLst>
          </p:cNvPr>
          <p:cNvSpPr>
            <a:spLocks noGrp="1"/>
          </p:cNvSpPr>
          <p:nvPr>
            <p:ph type="body" sz="quarter" idx="13"/>
          </p:nvPr>
        </p:nvSpPr>
        <p:spPr/>
        <p:txBody>
          <a:bodyPr/>
          <a:lstStyle/>
          <a:p>
            <a:r>
              <a:rPr lang="en-US" altLang="zh-CN" dirty="0"/>
              <a:t>Application</a:t>
            </a:r>
            <a:endParaRPr lang="zh-CN" altLang="en-US" dirty="0"/>
          </a:p>
        </p:txBody>
      </p:sp>
      <p:sp>
        <p:nvSpPr>
          <p:cNvPr id="28" name="弧形 27">
            <a:extLst>
              <a:ext uri="{FF2B5EF4-FFF2-40B4-BE49-F238E27FC236}">
                <a16:creationId xmlns:a16="http://schemas.microsoft.com/office/drawing/2014/main" id="{008E57A3-9FDF-4B73-872D-8115ADD01F73}"/>
              </a:ext>
            </a:extLst>
          </p:cNvPr>
          <p:cNvSpPr/>
          <p:nvPr/>
        </p:nvSpPr>
        <p:spPr>
          <a:xfrm flipH="1">
            <a:off x="-687617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Tree>
    <p:extLst>
      <p:ext uri="{BB962C8B-B14F-4D97-AF65-F5344CB8AC3E}">
        <p14:creationId xmlns:p14="http://schemas.microsoft.com/office/powerpoint/2010/main" val="1005945995"/>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1" y="265804"/>
            <a:ext cx="3659049" cy="450888"/>
          </a:xfrm>
        </p:spPr>
        <p:txBody>
          <a:bodyPr/>
          <a:lstStyle/>
          <a:p>
            <a:pPr marL="0" indent="0">
              <a:buNone/>
            </a:pPr>
            <a:r>
              <a:rPr lang="zh-CN" altLang="en-US" dirty="0"/>
              <a:t>并查集的本质作用</a:t>
            </a:r>
          </a:p>
        </p:txBody>
      </p:sp>
      <p:sp>
        <p:nvSpPr>
          <p:cNvPr id="2" name="TextBox 1">
            <a:extLst>
              <a:ext uri="{FF2B5EF4-FFF2-40B4-BE49-F238E27FC236}">
                <a16:creationId xmlns:a16="http://schemas.microsoft.com/office/drawing/2014/main" id="{67FF21F0-F278-FC4B-BA0B-32E5DA78B34E}"/>
              </a:ext>
            </a:extLst>
          </p:cNvPr>
          <p:cNvSpPr txBox="1"/>
          <p:nvPr/>
        </p:nvSpPr>
        <p:spPr>
          <a:xfrm>
            <a:off x="1173892" y="1606378"/>
            <a:ext cx="9366421" cy="2246769"/>
          </a:xfrm>
          <a:prstGeom prst="rect">
            <a:avLst/>
          </a:prstGeom>
          <a:noFill/>
        </p:spPr>
        <p:txBody>
          <a:bodyPr wrap="square" rtlCol="0">
            <a:spAutoFit/>
          </a:bodyPr>
          <a:lstStyle/>
          <a:p>
            <a:pPr lvl="1">
              <a:lnSpc>
                <a:spcPct val="150000"/>
              </a:lnSpc>
            </a:pPr>
            <a:r>
              <a:rPr lang="en-US" altLang="zh-CN" sz="2000" dirty="0"/>
              <a:t>1)</a:t>
            </a:r>
            <a:r>
              <a:rPr lang="zh-CN" altLang="en-US" sz="2000" dirty="0"/>
              <a:t>动态维护若干个</a:t>
            </a:r>
            <a:r>
              <a:rPr lang="zh-CN" altLang="en-US" sz="2000" u="sng" dirty="0"/>
              <a:t>不相交的集合</a:t>
            </a:r>
            <a:r>
              <a:rPr lang="en-US" altLang="zh-CN" sz="2000" dirty="0"/>
              <a:t>(disjoint set)</a:t>
            </a:r>
          </a:p>
          <a:p>
            <a:pPr lvl="1">
              <a:lnSpc>
                <a:spcPct val="150000"/>
              </a:lnSpc>
            </a:pPr>
            <a:r>
              <a:rPr lang="en-US" altLang="zh-CN" sz="2000" dirty="0"/>
              <a:t>2)</a:t>
            </a:r>
            <a:r>
              <a:rPr lang="zh-CN" altLang="en-US" sz="2000" dirty="0"/>
              <a:t>支持两个基本操作</a:t>
            </a:r>
            <a:endParaRPr lang="en-US" altLang="zh-CN" sz="2000" dirty="0"/>
          </a:p>
          <a:p>
            <a:pPr lvl="2">
              <a:lnSpc>
                <a:spcPct val="150000"/>
              </a:lnSpc>
            </a:pPr>
            <a:r>
              <a:rPr lang="en-US" altLang="zh-CN" sz="2000" dirty="0"/>
              <a:t>find(x)</a:t>
            </a:r>
            <a:r>
              <a:rPr lang="zh-CN" altLang="en-US" sz="2000" dirty="0"/>
              <a:t>：查询元素</a:t>
            </a:r>
            <a:r>
              <a:rPr lang="en-US" altLang="zh-CN" sz="2000" dirty="0"/>
              <a:t>x</a:t>
            </a:r>
            <a:r>
              <a:rPr lang="zh-CN" altLang="en-US" sz="2000" dirty="0"/>
              <a:t>属于哪个集合</a:t>
            </a:r>
            <a:r>
              <a:rPr lang="zh-CN" altLang="en-US" sz="2000" dirty="0">
                <a:solidFill>
                  <a:srgbClr val="A5A5A5"/>
                </a:solidFill>
              </a:rPr>
              <a:t>（唯一）</a:t>
            </a:r>
            <a:endParaRPr lang="en-US" altLang="zh-CN" sz="2000" dirty="0"/>
          </a:p>
          <a:p>
            <a:pPr lvl="2">
              <a:lnSpc>
                <a:spcPct val="150000"/>
              </a:lnSpc>
            </a:pPr>
            <a:r>
              <a:rPr lang="en-US" altLang="zh-CN" sz="2000" dirty="0"/>
              <a:t>union(</a:t>
            </a:r>
            <a:r>
              <a:rPr lang="en-US" altLang="zh-CN" sz="2000" dirty="0" err="1"/>
              <a:t>x,y</a:t>
            </a:r>
            <a:r>
              <a:rPr lang="en-US" altLang="zh-CN" sz="2000" dirty="0"/>
              <a:t>)</a:t>
            </a:r>
            <a:r>
              <a:rPr lang="zh-CN" altLang="en-US" sz="2000" dirty="0"/>
              <a:t>：将元素</a:t>
            </a:r>
            <a:r>
              <a:rPr lang="en-US" altLang="zh-CN" sz="2000" dirty="0"/>
              <a:t>x</a:t>
            </a:r>
            <a:r>
              <a:rPr lang="zh-CN" altLang="en-US" sz="2000" dirty="0"/>
              <a:t>所属的集合和元素</a:t>
            </a:r>
            <a:r>
              <a:rPr lang="en-US" altLang="zh-CN" sz="2000" dirty="0"/>
              <a:t>y</a:t>
            </a:r>
            <a:r>
              <a:rPr lang="zh-CN" altLang="en-US" sz="2000" dirty="0"/>
              <a:t>所属的集合合并成一个新集合</a:t>
            </a:r>
            <a:endParaRPr lang="en-US" altLang="zh-CN" sz="2000" dirty="0"/>
          </a:p>
          <a:p>
            <a:pPr algn="l"/>
            <a:endParaRPr lang="en-CN" sz="2000" dirty="0">
              <a:latin typeface="+mn-ea"/>
            </a:endParaRPr>
          </a:p>
        </p:txBody>
      </p:sp>
      <p:sp>
        <p:nvSpPr>
          <p:cNvPr id="3" name="Down Arrow 2">
            <a:extLst>
              <a:ext uri="{FF2B5EF4-FFF2-40B4-BE49-F238E27FC236}">
                <a16:creationId xmlns:a16="http://schemas.microsoft.com/office/drawing/2014/main" id="{FD76F8C7-DF6D-9447-92F0-A94FE6AEFA32}"/>
              </a:ext>
            </a:extLst>
          </p:cNvPr>
          <p:cNvSpPr/>
          <p:nvPr/>
        </p:nvSpPr>
        <p:spPr>
          <a:xfrm>
            <a:off x="5789140" y="4003590"/>
            <a:ext cx="613720" cy="73924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51581C6B-5E20-A54B-80C1-A6BAC7237DE7}"/>
              </a:ext>
            </a:extLst>
          </p:cNvPr>
          <p:cNvSpPr txBox="1"/>
          <p:nvPr/>
        </p:nvSpPr>
        <p:spPr>
          <a:xfrm>
            <a:off x="4922107" y="5053914"/>
            <a:ext cx="2347784" cy="584775"/>
          </a:xfrm>
          <a:prstGeom prst="rect">
            <a:avLst/>
          </a:prstGeom>
          <a:noFill/>
        </p:spPr>
        <p:txBody>
          <a:bodyPr wrap="square" rtlCol="0">
            <a:spAutoFit/>
          </a:bodyPr>
          <a:lstStyle/>
          <a:p>
            <a:pPr algn="ctr"/>
            <a:r>
              <a:rPr lang="en-CN" sz="3200" dirty="0">
                <a:latin typeface="+mn-ea"/>
              </a:rPr>
              <a:t>关系问题</a:t>
            </a:r>
          </a:p>
        </p:txBody>
      </p:sp>
    </p:spTree>
    <p:extLst>
      <p:ext uri="{BB962C8B-B14F-4D97-AF65-F5344CB8AC3E}">
        <p14:creationId xmlns:p14="http://schemas.microsoft.com/office/powerpoint/2010/main" val="2720157442"/>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1EB9-6FE5-6344-8AA6-76C24676C57D}"/>
              </a:ext>
            </a:extLst>
          </p:cNvPr>
          <p:cNvSpPr>
            <a:spLocks noGrp="1"/>
          </p:cNvSpPr>
          <p:nvPr>
            <p:ph type="body" sz="quarter" idx="12"/>
          </p:nvPr>
        </p:nvSpPr>
        <p:spPr/>
        <p:txBody>
          <a:bodyPr/>
          <a:lstStyle/>
          <a:p>
            <a:pPr marL="0" indent="0">
              <a:buNone/>
            </a:pPr>
            <a:r>
              <a:rPr lang="en-CN" dirty="0"/>
              <a:t>并查集关系分类</a:t>
            </a:r>
          </a:p>
        </p:txBody>
      </p:sp>
      <p:sp>
        <p:nvSpPr>
          <p:cNvPr id="3" name="Oval 2">
            <a:extLst>
              <a:ext uri="{FF2B5EF4-FFF2-40B4-BE49-F238E27FC236}">
                <a16:creationId xmlns:a16="http://schemas.microsoft.com/office/drawing/2014/main" id="{76F146D2-493B-9B49-8FB9-73E27A402425}"/>
              </a:ext>
            </a:extLst>
          </p:cNvPr>
          <p:cNvSpPr/>
          <p:nvPr/>
        </p:nvSpPr>
        <p:spPr>
          <a:xfrm>
            <a:off x="2767913" y="1161535"/>
            <a:ext cx="1890585" cy="1890584"/>
          </a:xfrm>
          <a:prstGeom prst="ellipse">
            <a:avLst/>
          </a:prstGeom>
          <a:solidFill>
            <a:srgbClr val="85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简单关系</a:t>
            </a:r>
          </a:p>
        </p:txBody>
      </p:sp>
      <p:grpSp>
        <p:nvGrpSpPr>
          <p:cNvPr id="7" name="组合 30">
            <a:extLst>
              <a:ext uri="{FF2B5EF4-FFF2-40B4-BE49-F238E27FC236}">
                <a16:creationId xmlns:a16="http://schemas.microsoft.com/office/drawing/2014/main" id="{10DD4D85-32B0-CA42-B947-74109AD18ECF}"/>
              </a:ext>
            </a:extLst>
          </p:cNvPr>
          <p:cNvGrpSpPr/>
          <p:nvPr/>
        </p:nvGrpSpPr>
        <p:grpSpPr>
          <a:xfrm>
            <a:off x="893475" y="3521354"/>
            <a:ext cx="5001579" cy="2384854"/>
            <a:chOff x="1091703" y="1326330"/>
            <a:chExt cx="10225585" cy="4028308"/>
          </a:xfrm>
        </p:grpSpPr>
        <p:sp>
          <p:nvSpPr>
            <p:cNvPr id="8" name="矩形 29">
              <a:extLst>
                <a:ext uri="{FF2B5EF4-FFF2-40B4-BE49-F238E27FC236}">
                  <a16:creationId xmlns:a16="http://schemas.microsoft.com/office/drawing/2014/main" id="{83F299BF-E551-7542-AA23-C2635D22DDD3}"/>
                </a:ext>
              </a:extLst>
            </p:cNvPr>
            <p:cNvSpPr/>
            <p:nvPr/>
          </p:nvSpPr>
          <p:spPr>
            <a:xfrm>
              <a:off x="1308693" y="1326330"/>
              <a:ext cx="10008595" cy="3851276"/>
            </a:xfrm>
            <a:prstGeom prst="rect">
              <a:avLst/>
            </a:prstGeom>
            <a:solidFill>
              <a:schemeClr val="accent1">
                <a:alpha val="40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矩形 2">
              <a:extLst>
                <a:ext uri="{FF2B5EF4-FFF2-40B4-BE49-F238E27FC236}">
                  <a16:creationId xmlns:a16="http://schemas.microsoft.com/office/drawing/2014/main" id="{D9B1FA8F-8616-184F-BB02-1734B4E5BC0E}"/>
                </a:ext>
              </a:extLst>
            </p:cNvPr>
            <p:cNvSpPr/>
            <p:nvPr/>
          </p:nvSpPr>
          <p:spPr>
            <a:xfrm>
              <a:off x="1091703" y="1503362"/>
              <a:ext cx="10008595" cy="3851276"/>
            </a:xfrm>
            <a:prstGeom prst="rect">
              <a:avLst/>
            </a:prstGeom>
            <a:solidFill>
              <a:schemeClr val="bg1"/>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1" name="直接连接符 23">
              <a:extLst>
                <a:ext uri="{FF2B5EF4-FFF2-40B4-BE49-F238E27FC236}">
                  <a16:creationId xmlns:a16="http://schemas.microsoft.com/office/drawing/2014/main" id="{79C9486B-4162-DF4F-A7B7-88F47866A077}"/>
                </a:ext>
              </a:extLst>
            </p:cNvPr>
            <p:cNvCxnSpPr>
              <a:cxnSpLocks/>
            </p:cNvCxnSpPr>
            <p:nvPr/>
          </p:nvCxnSpPr>
          <p:spPr>
            <a:xfrm>
              <a:off x="1524000" y="2463470"/>
              <a:ext cx="91090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ECA3ED4B-AF5E-EA48-9F74-53C89941A235}"/>
              </a:ext>
            </a:extLst>
          </p:cNvPr>
          <p:cNvSpPr txBox="1"/>
          <p:nvPr/>
        </p:nvSpPr>
        <p:spPr>
          <a:xfrm>
            <a:off x="1122592" y="4254505"/>
            <a:ext cx="3913303" cy="1023357"/>
          </a:xfrm>
          <a:prstGeom prst="rect">
            <a:avLst/>
          </a:prstGeom>
          <a:noFill/>
        </p:spPr>
        <p:txBody>
          <a:bodyPr wrap="square" rtlCol="0">
            <a:spAutoFit/>
          </a:bodyPr>
          <a:lstStyle/>
          <a:p>
            <a:pPr lvl="1">
              <a:lnSpc>
                <a:spcPct val="150000"/>
              </a:lnSpc>
            </a:pPr>
            <a:r>
              <a:rPr lang="en-US" altLang="zh-CN" sz="1400" b="1" dirty="0">
                <a:solidFill>
                  <a:srgbClr val="C00000"/>
                </a:solidFill>
              </a:rPr>
              <a:t>	</a:t>
            </a:r>
            <a:r>
              <a:rPr lang="zh-CN" altLang="en-US" sz="1400" b="1" dirty="0">
                <a:solidFill>
                  <a:srgbClr val="C00000"/>
                </a:solidFill>
              </a:rPr>
              <a:t>当关系集</a:t>
            </a:r>
            <a:r>
              <a:rPr lang="en-US" altLang="zh-CN" sz="1400" b="1" dirty="0">
                <a:solidFill>
                  <a:srgbClr val="C00000"/>
                </a:solidFill>
              </a:rPr>
              <a:t>R</a:t>
            </a:r>
            <a:r>
              <a:rPr lang="zh-CN" altLang="en-US" sz="1400" b="1" dirty="0">
                <a:solidFill>
                  <a:srgbClr val="C00000"/>
                </a:solidFill>
              </a:rPr>
              <a:t>只有一种关系时，用普通并查集就能动态维护各元素之间的关系。例如：图的连通性。</a:t>
            </a:r>
            <a:endParaRPr lang="en-US" altLang="zh-CN" sz="1400" b="1" dirty="0"/>
          </a:p>
        </p:txBody>
      </p:sp>
      <p:sp>
        <p:nvSpPr>
          <p:cNvPr id="15" name="Oval 14">
            <a:extLst>
              <a:ext uri="{FF2B5EF4-FFF2-40B4-BE49-F238E27FC236}">
                <a16:creationId xmlns:a16="http://schemas.microsoft.com/office/drawing/2014/main" id="{F90932F7-F224-AF46-9881-DA79F1E30942}"/>
              </a:ext>
            </a:extLst>
          </p:cNvPr>
          <p:cNvSpPr/>
          <p:nvPr/>
        </p:nvSpPr>
        <p:spPr>
          <a:xfrm>
            <a:off x="7533502" y="1192427"/>
            <a:ext cx="1890585" cy="1890584"/>
          </a:xfrm>
          <a:prstGeom prst="ellipse">
            <a:avLst/>
          </a:prstGeom>
          <a:solidFill>
            <a:srgbClr val="85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复杂关系</a:t>
            </a:r>
          </a:p>
        </p:txBody>
      </p:sp>
      <p:sp>
        <p:nvSpPr>
          <p:cNvPr id="16" name="Rectangle 15">
            <a:extLst>
              <a:ext uri="{FF2B5EF4-FFF2-40B4-BE49-F238E27FC236}">
                <a16:creationId xmlns:a16="http://schemas.microsoft.com/office/drawing/2014/main" id="{FC280F87-BA96-9644-8EF5-8E22088AFFC7}"/>
              </a:ext>
            </a:extLst>
          </p:cNvPr>
          <p:cNvSpPr/>
          <p:nvPr/>
        </p:nvSpPr>
        <p:spPr>
          <a:xfrm>
            <a:off x="999610" y="3941805"/>
            <a:ext cx="4560779" cy="357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12" name="组合 30">
            <a:extLst>
              <a:ext uri="{FF2B5EF4-FFF2-40B4-BE49-F238E27FC236}">
                <a16:creationId xmlns:a16="http://schemas.microsoft.com/office/drawing/2014/main" id="{B4CB552B-6FC6-994C-9CF9-3C50A786B651}"/>
              </a:ext>
            </a:extLst>
          </p:cNvPr>
          <p:cNvGrpSpPr/>
          <p:nvPr/>
        </p:nvGrpSpPr>
        <p:grpSpPr>
          <a:xfrm>
            <a:off x="6403083" y="3508965"/>
            <a:ext cx="5001579" cy="2384854"/>
            <a:chOff x="1091703" y="1326330"/>
            <a:chExt cx="10225585" cy="4028308"/>
          </a:xfrm>
        </p:grpSpPr>
        <p:sp>
          <p:nvSpPr>
            <p:cNvPr id="13" name="矩形 29">
              <a:extLst>
                <a:ext uri="{FF2B5EF4-FFF2-40B4-BE49-F238E27FC236}">
                  <a16:creationId xmlns:a16="http://schemas.microsoft.com/office/drawing/2014/main" id="{EDF77EDB-2D18-B246-ABAA-6975516CC31E}"/>
                </a:ext>
              </a:extLst>
            </p:cNvPr>
            <p:cNvSpPr/>
            <p:nvPr/>
          </p:nvSpPr>
          <p:spPr>
            <a:xfrm>
              <a:off x="1308693" y="1326330"/>
              <a:ext cx="10008595" cy="3851276"/>
            </a:xfrm>
            <a:prstGeom prst="rect">
              <a:avLst/>
            </a:prstGeom>
            <a:solidFill>
              <a:schemeClr val="accent1">
                <a:alpha val="40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8" name="矩形 2">
              <a:extLst>
                <a:ext uri="{FF2B5EF4-FFF2-40B4-BE49-F238E27FC236}">
                  <a16:creationId xmlns:a16="http://schemas.microsoft.com/office/drawing/2014/main" id="{9BFDFDA5-1FE8-7543-A086-AEE016541FE4}"/>
                </a:ext>
              </a:extLst>
            </p:cNvPr>
            <p:cNvSpPr/>
            <p:nvPr/>
          </p:nvSpPr>
          <p:spPr>
            <a:xfrm>
              <a:off x="1091703" y="1503362"/>
              <a:ext cx="10008595" cy="3851276"/>
            </a:xfrm>
            <a:prstGeom prst="rect">
              <a:avLst/>
            </a:prstGeom>
            <a:solidFill>
              <a:schemeClr val="bg1"/>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9" name="直接连接符 23">
              <a:extLst>
                <a:ext uri="{FF2B5EF4-FFF2-40B4-BE49-F238E27FC236}">
                  <a16:creationId xmlns:a16="http://schemas.microsoft.com/office/drawing/2014/main" id="{5891631B-D2BD-3A43-8F18-6AC262AFADA9}"/>
                </a:ext>
              </a:extLst>
            </p:cNvPr>
            <p:cNvCxnSpPr>
              <a:cxnSpLocks/>
            </p:cNvCxnSpPr>
            <p:nvPr/>
          </p:nvCxnSpPr>
          <p:spPr>
            <a:xfrm>
              <a:off x="1524000" y="2463470"/>
              <a:ext cx="91090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0" name="TextBox 13">
            <a:extLst>
              <a:ext uri="{FF2B5EF4-FFF2-40B4-BE49-F238E27FC236}">
                <a16:creationId xmlns:a16="http://schemas.microsoft.com/office/drawing/2014/main" id="{0A8A5EAE-607A-144F-8040-F0CCF3878EC3}"/>
              </a:ext>
            </a:extLst>
          </p:cNvPr>
          <p:cNvSpPr txBox="1"/>
          <p:nvPr/>
        </p:nvSpPr>
        <p:spPr>
          <a:xfrm>
            <a:off x="6614530" y="4348639"/>
            <a:ext cx="3913303" cy="1298689"/>
          </a:xfrm>
          <a:prstGeom prst="rect">
            <a:avLst/>
          </a:prstGeom>
          <a:noFill/>
        </p:spPr>
        <p:txBody>
          <a:bodyPr wrap="square" rtlCol="0">
            <a:spAutoFit/>
          </a:bodyPr>
          <a:lstStyle/>
          <a:p>
            <a:pPr lvl="1">
              <a:lnSpc>
                <a:spcPct val="150000"/>
              </a:lnSpc>
            </a:pPr>
            <a:r>
              <a:rPr lang="en-US" altLang="zh-CN" sz="1400" b="1" dirty="0">
                <a:solidFill>
                  <a:srgbClr val="C00000"/>
                </a:solidFill>
              </a:rPr>
              <a:t>	</a:t>
            </a:r>
            <a:r>
              <a:rPr lang="en-CN" altLang="zh-CN" sz="2000" dirty="0">
                <a:solidFill>
                  <a:srgbClr val="C00000"/>
                </a:solidFill>
              </a:rPr>
              <a:t>关系多样时需要维护x节点与父节点之间的关系</a:t>
            </a:r>
          </a:p>
          <a:p>
            <a:pPr lvl="1">
              <a:lnSpc>
                <a:spcPct val="150000"/>
              </a:lnSpc>
            </a:pPr>
            <a:endParaRPr lang="en-US" altLang="zh-CN" sz="1400" b="1" dirty="0">
              <a:solidFill>
                <a:schemeClr val="tx1">
                  <a:lumMod val="50000"/>
                  <a:lumOff val="50000"/>
                </a:schemeClr>
              </a:solidFill>
            </a:endParaRPr>
          </a:p>
        </p:txBody>
      </p:sp>
      <p:sp>
        <p:nvSpPr>
          <p:cNvPr id="17" name="Rectangle 16">
            <a:extLst>
              <a:ext uri="{FF2B5EF4-FFF2-40B4-BE49-F238E27FC236}">
                <a16:creationId xmlns:a16="http://schemas.microsoft.com/office/drawing/2014/main" id="{035A4E24-73F9-494D-9CD4-C94A2DAB2AD4}"/>
              </a:ext>
            </a:extLst>
          </p:cNvPr>
          <p:cNvSpPr/>
          <p:nvPr/>
        </p:nvSpPr>
        <p:spPr>
          <a:xfrm>
            <a:off x="6526299" y="3896934"/>
            <a:ext cx="4560779" cy="357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91724996"/>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1" y="265804"/>
            <a:ext cx="3659049" cy="450888"/>
          </a:xfrm>
        </p:spPr>
        <p:txBody>
          <a:bodyPr/>
          <a:lstStyle/>
          <a:p>
            <a:pPr marL="0" indent="0">
              <a:buNone/>
            </a:pPr>
            <a:r>
              <a:rPr lang="zh-CN" altLang="en-US" dirty="0"/>
              <a:t>关系运算</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6871DBE-CC92-864A-9196-E8471DB388E2}"/>
                  </a:ext>
                </a:extLst>
              </p:cNvPr>
              <p:cNvSpPr txBox="1"/>
              <p:nvPr/>
            </p:nvSpPr>
            <p:spPr>
              <a:xfrm>
                <a:off x="1497922" y="1898562"/>
                <a:ext cx="9609438" cy="2600648"/>
              </a:xfrm>
              <a:prstGeom prst="rect">
                <a:avLst/>
              </a:prstGeom>
              <a:noFill/>
            </p:spPr>
            <p:txBody>
              <a:bodyPr wrap="square" rtlCol="0">
                <a:spAutoFit/>
              </a:bodyPr>
              <a:lstStyle/>
              <a:p>
                <a:pPr>
                  <a:lnSpc>
                    <a:spcPct val="150000"/>
                  </a:lnSpc>
                </a:pPr>
                <a:r>
                  <a:rPr lang="en-US" altLang="zh-CN" sz="2800" b="1" dirty="0"/>
                  <a:t>	</a:t>
                </a:r>
                <a:r>
                  <a:rPr lang="zh-CN" altLang="en-US" sz="2800" b="1" dirty="0"/>
                  <a:t>关系集</a:t>
                </a:r>
                <a:r>
                  <a:rPr lang="en-US" altLang="zh-CN" sz="2800" b="1" dirty="0"/>
                  <a:t>R</a:t>
                </a:r>
                <a:r>
                  <a:rPr lang="zh-CN" altLang="en-US" sz="2800" b="1" dirty="0"/>
                  <a:t>是一系列关系的集合。</a:t>
                </a:r>
                <a:endParaRPr lang="en-US" altLang="zh-CN" sz="2800" b="1" dirty="0"/>
              </a:p>
              <a:p>
                <a:pPr>
                  <a:lnSpc>
                    <a:spcPct val="150000"/>
                  </a:lnSpc>
                </a:pPr>
                <a:r>
                  <a:rPr lang="en-US" altLang="zh-CN" sz="2800" b="1" dirty="0"/>
                  <a:t>	</a:t>
                </a:r>
                <a:r>
                  <a:rPr lang="zh-CN" altLang="en-US" sz="2800" b="1" dirty="0"/>
                  <a:t>记</a:t>
                </a:r>
                <a:r>
                  <a:rPr lang="en-US" altLang="zh-CN" sz="2800" b="1" dirty="0"/>
                  <a:t>a</a:t>
                </a:r>
                <a:r>
                  <a:rPr lang="zh-CN" altLang="en-US" sz="2800" b="1" dirty="0"/>
                  <a:t>和</a:t>
                </a:r>
                <a:r>
                  <a:rPr lang="en-US" altLang="zh-CN" sz="2800" b="1" dirty="0"/>
                  <a:t>b</a:t>
                </a:r>
                <a:r>
                  <a:rPr lang="zh-CN" altLang="en-US" sz="2800" b="1" dirty="0"/>
                  <a:t>之间有关系</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𝒓</m:t>
                        </m:r>
                      </m:e>
                      <m:sub>
                        <m:r>
                          <a:rPr lang="en-US" altLang="zh-CN" sz="2800" b="1" i="1">
                            <a:latin typeface="Cambria Math" panose="02040503050406030204" pitchFamily="18" charset="0"/>
                          </a:rPr>
                          <m:t>𝒂𝒃</m:t>
                        </m:r>
                      </m:sub>
                    </m:sSub>
                  </m:oMath>
                </a14:m>
                <a:r>
                  <a:rPr lang="zh-CN" altLang="en-US" sz="2800" b="1" dirty="0"/>
                  <a:t>、</a:t>
                </a:r>
                <a:r>
                  <a:rPr lang="en-US" altLang="zh-CN" sz="2800" b="1" dirty="0"/>
                  <a:t>b</a:t>
                </a:r>
                <a:r>
                  <a:rPr lang="zh-CN" altLang="en-US" sz="2800" b="1" dirty="0"/>
                  <a:t>和</a:t>
                </a:r>
                <a:r>
                  <a:rPr lang="en-US" altLang="zh-CN" sz="2800" b="1" dirty="0"/>
                  <a:t>c</a:t>
                </a:r>
                <a:r>
                  <a:rPr lang="zh-CN" altLang="en-US" sz="2800" b="1" dirty="0"/>
                  <a:t>之间有关系</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𝒓</m:t>
                        </m:r>
                      </m:e>
                      <m:sub>
                        <m:r>
                          <a:rPr lang="en-US" altLang="zh-CN" sz="2800" b="1" i="1">
                            <a:latin typeface="Cambria Math" panose="02040503050406030204" pitchFamily="18" charset="0"/>
                          </a:rPr>
                          <m:t>𝒃𝒄</m:t>
                        </m:r>
                      </m:sub>
                    </m:sSub>
                    <m:r>
                      <a:rPr lang="zh-CN" altLang="en-US" sz="2800" b="1" i="1">
                        <a:latin typeface="Cambria Math" panose="02040503050406030204" pitchFamily="18" charset="0"/>
                      </a:rPr>
                      <m:t>。</m:t>
                    </m:r>
                  </m:oMath>
                </a14:m>
                <a:r>
                  <a:rPr lang="zh-CN" altLang="en-US" sz="2800" b="1" dirty="0"/>
                  <a:t>如果</a:t>
                </a:r>
                <a14:m>
                  <m:oMath xmlns:m="http://schemas.openxmlformats.org/officeDocument/2006/math">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𝒓</m:t>
                        </m:r>
                      </m:e>
                      <m:sub>
                        <m:r>
                          <a:rPr lang="en-US" altLang="zh-CN" sz="2800" b="1" i="1">
                            <a:latin typeface="Cambria Math" panose="02040503050406030204" pitchFamily="18" charset="0"/>
                          </a:rPr>
                          <m:t>𝒂𝒃</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𝒓</m:t>
                        </m:r>
                      </m:e>
                      <m:sub>
                        <m:r>
                          <a:rPr lang="en-US" altLang="zh-CN" sz="2800" b="1" i="1">
                            <a:latin typeface="Cambria Math" panose="02040503050406030204" pitchFamily="18" charset="0"/>
                          </a:rPr>
                          <m:t>𝒂𝒄</m:t>
                        </m:r>
                      </m:sub>
                    </m:sSub>
                    <m:r>
                      <a:rPr lang="en-US" altLang="zh-CN" sz="2800" b="1" i="1">
                        <a:latin typeface="Cambria Math" panose="02040503050406030204" pitchFamily="18" charset="0"/>
                      </a:rPr>
                      <m:t>∈</m:t>
                    </m:r>
                    <m:r>
                      <a:rPr lang="en-US" altLang="zh-CN" sz="2800" b="1">
                        <a:latin typeface="Cambria Math" panose="02040503050406030204" pitchFamily="18" charset="0"/>
                      </a:rPr>
                      <m:t>𝐑</m:t>
                    </m:r>
                  </m:oMath>
                </a14:m>
                <a:r>
                  <a:rPr lang="zh-CN" altLang="en-US" sz="2800" b="1" dirty="0"/>
                  <a:t>，都能够推出</a:t>
                </a:r>
                <a:r>
                  <a:rPr lang="en-US" altLang="zh-CN" sz="2800" b="1" dirty="0"/>
                  <a:t>a</a:t>
                </a:r>
                <a:r>
                  <a:rPr lang="zh-CN" altLang="en-US" sz="2800" b="1" dirty="0"/>
                  <a:t>和</a:t>
                </a:r>
                <a:r>
                  <a:rPr lang="en-US" altLang="zh-CN" sz="2800" b="1" dirty="0"/>
                  <a:t>c</a:t>
                </a:r>
                <a:r>
                  <a:rPr lang="zh-CN" altLang="en-US" sz="2800" b="1" dirty="0"/>
                  <a:t>之间有关系</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𝒓</m:t>
                        </m:r>
                      </m:e>
                      <m:sub>
                        <m:r>
                          <a:rPr lang="en-US" altLang="zh-CN" sz="2800" b="1" i="1">
                            <a:latin typeface="Cambria Math" panose="02040503050406030204" pitchFamily="18" charset="0"/>
                          </a:rPr>
                          <m:t>𝒂𝒄</m:t>
                        </m:r>
                      </m:sub>
                    </m:sSub>
                    <m:r>
                      <a:rPr lang="en-US" altLang="zh-CN" sz="2800" b="1" i="1">
                        <a:latin typeface="Cambria Math" panose="02040503050406030204" pitchFamily="18" charset="0"/>
                      </a:rPr>
                      <m:t>∈</m:t>
                    </m:r>
                    <m:r>
                      <a:rPr lang="en-US" altLang="zh-CN" sz="2800" b="1">
                        <a:latin typeface="Cambria Math" panose="02040503050406030204" pitchFamily="18" charset="0"/>
                      </a:rPr>
                      <m:t>𝐑</m:t>
                    </m:r>
                  </m:oMath>
                </a14:m>
                <a:r>
                  <a:rPr lang="zh-CN" altLang="en-US" sz="2800" b="1" dirty="0"/>
                  <a:t>，则称关系集</a:t>
                </a:r>
                <a:r>
                  <a:rPr lang="en-US" altLang="zh-CN" sz="2800" b="1" dirty="0"/>
                  <a:t>R</a:t>
                </a:r>
                <a:r>
                  <a:rPr lang="zh-CN" altLang="en-US" sz="2800" b="1" dirty="0"/>
                  <a:t>具有传递性。记作</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𝒓</m:t>
                        </m:r>
                      </m:e>
                      <m:sub>
                        <m:r>
                          <a:rPr lang="en-US" altLang="zh-CN" sz="2800" b="1" i="1">
                            <a:latin typeface="Cambria Math" panose="02040503050406030204" pitchFamily="18" charset="0"/>
                          </a:rPr>
                          <m:t>𝒂𝒄</m:t>
                        </m:r>
                      </m:sub>
                    </m:sSub>
                    <m:r>
                      <a:rPr lang="en-US" altLang="zh-CN" sz="2800" b="1" i="1">
                        <a:latin typeface="Cambria Math" panose="02040503050406030204" pitchFamily="18" charset="0"/>
                      </a:rPr>
                      <m:t>=</m:t>
                    </m:r>
                  </m:oMath>
                </a14:m>
                <a:r>
                  <a:rPr lang="en-US" altLang="zh-CN" sz="2800" b="1" dirty="0"/>
                  <a:t> </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𝒓</m:t>
                        </m:r>
                      </m:e>
                      <m:sub>
                        <m:r>
                          <a:rPr lang="en-US" altLang="zh-CN" sz="2800" b="1" i="1">
                            <a:latin typeface="Cambria Math" panose="02040503050406030204" pitchFamily="18" charset="0"/>
                          </a:rPr>
                          <m:t>𝒂𝒃</m:t>
                        </m:r>
                      </m:sub>
                    </m:sSub>
                    <m:r>
                      <a:rPr lang="en-US" altLang="zh-CN" sz="2800" b="1" i="1">
                        <a:latin typeface="Cambria Math" panose="02040503050406030204" pitchFamily="18" charset="0"/>
                        <a:ea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𝒓</m:t>
                        </m:r>
                      </m:e>
                      <m:sub>
                        <m:r>
                          <a:rPr lang="en-US" altLang="zh-CN" sz="2800" b="1" i="1">
                            <a:latin typeface="Cambria Math" panose="02040503050406030204" pitchFamily="18" charset="0"/>
                          </a:rPr>
                          <m:t>𝒃𝒄</m:t>
                        </m:r>
                      </m:sub>
                    </m:sSub>
                    <m:r>
                      <a:rPr lang="zh-CN" altLang="en-US" sz="2800" b="1" i="0" smtClean="0">
                        <a:latin typeface="Cambria Math" panose="02040503050406030204" pitchFamily="18" charset="0"/>
                      </a:rPr>
                      <m:t>。</m:t>
                    </m:r>
                  </m:oMath>
                </a14:m>
                <a:endParaRPr lang="en-US" altLang="zh-CN" sz="2800" b="1" dirty="0"/>
              </a:p>
            </p:txBody>
          </p:sp>
        </mc:Choice>
        <mc:Fallback xmlns="">
          <p:sp>
            <p:nvSpPr>
              <p:cNvPr id="2" name="TextBox 1">
                <a:extLst>
                  <a:ext uri="{FF2B5EF4-FFF2-40B4-BE49-F238E27FC236}">
                    <a16:creationId xmlns:a16="http://schemas.microsoft.com/office/drawing/2014/main" id="{66871DBE-CC92-864A-9196-E8471DB388E2}"/>
                  </a:ext>
                </a:extLst>
              </p:cNvPr>
              <p:cNvSpPr txBox="1">
                <a:spLocks noRot="1" noChangeAspect="1" noMove="1" noResize="1" noEditPoints="1" noAdjustHandles="1" noChangeArrowheads="1" noChangeShapeType="1" noTextEdit="1"/>
              </p:cNvSpPr>
              <p:nvPr/>
            </p:nvSpPr>
            <p:spPr>
              <a:xfrm>
                <a:off x="1497922" y="1898562"/>
                <a:ext cx="9609438" cy="2600648"/>
              </a:xfrm>
              <a:prstGeom prst="rect">
                <a:avLst/>
              </a:prstGeom>
              <a:blipFill>
                <a:blip r:embed="rId3"/>
                <a:stretch>
                  <a:fillRect l="-1321" b="-5825"/>
                </a:stretch>
              </a:blipFill>
            </p:spPr>
            <p:txBody>
              <a:bodyPr/>
              <a:lstStyle/>
              <a:p>
                <a:r>
                  <a:rPr lang="en-CN">
                    <a:noFill/>
                  </a:rPr>
                  <a:t> </a:t>
                </a:r>
              </a:p>
            </p:txBody>
          </p:sp>
        </mc:Fallback>
      </mc:AlternateContent>
      <p:sp>
        <p:nvSpPr>
          <p:cNvPr id="5" name="quotation-mark_32371">
            <a:extLst>
              <a:ext uri="{FF2B5EF4-FFF2-40B4-BE49-F238E27FC236}">
                <a16:creationId xmlns:a16="http://schemas.microsoft.com/office/drawing/2014/main" id="{08B62BE6-00C7-7E4F-9859-68306193BD10}"/>
              </a:ext>
            </a:extLst>
          </p:cNvPr>
          <p:cNvSpPr>
            <a:spLocks noChangeAspect="1"/>
          </p:cNvSpPr>
          <p:nvPr/>
        </p:nvSpPr>
        <p:spPr bwMode="auto">
          <a:xfrm>
            <a:off x="566961" y="991490"/>
            <a:ext cx="609685" cy="56586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txBody>
          <a:bodyPr/>
          <a:lstStyle/>
          <a:p>
            <a:r>
              <a:rPr lang="en-US" altLang="zh-CN" dirty="0"/>
              <a:t>`</a:t>
            </a:r>
            <a:endParaRPr lang="zh-CN" altLang="en-US" dirty="0"/>
          </a:p>
        </p:txBody>
      </p:sp>
      <p:sp>
        <p:nvSpPr>
          <p:cNvPr id="6" name="quotation-mark_32371">
            <a:extLst>
              <a:ext uri="{FF2B5EF4-FFF2-40B4-BE49-F238E27FC236}">
                <a16:creationId xmlns:a16="http://schemas.microsoft.com/office/drawing/2014/main" id="{8CD6129A-194C-324D-B3F0-6F894B55A2EF}"/>
              </a:ext>
            </a:extLst>
          </p:cNvPr>
          <p:cNvSpPr>
            <a:spLocks noChangeAspect="1"/>
          </p:cNvSpPr>
          <p:nvPr/>
        </p:nvSpPr>
        <p:spPr bwMode="auto">
          <a:xfrm rot="10800000">
            <a:off x="10909215" y="4781664"/>
            <a:ext cx="609685" cy="56586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sp>
    </p:spTree>
    <p:extLst>
      <p:ext uri="{BB962C8B-B14F-4D97-AF65-F5344CB8AC3E}">
        <p14:creationId xmlns:p14="http://schemas.microsoft.com/office/powerpoint/2010/main" val="2645626514"/>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5426DF9-5807-C542-BDC3-38FED2CF7BD2}"/>
              </a:ext>
            </a:extLst>
          </p:cNvPr>
          <p:cNvSpPr/>
          <p:nvPr/>
        </p:nvSpPr>
        <p:spPr>
          <a:xfrm>
            <a:off x="1470454" y="2347784"/>
            <a:ext cx="4312508" cy="3571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1" y="265804"/>
            <a:ext cx="3659049" cy="450888"/>
          </a:xfrm>
        </p:spPr>
        <p:txBody>
          <a:bodyPr/>
          <a:lstStyle/>
          <a:p>
            <a:pPr marL="0" indent="0">
              <a:buNone/>
            </a:pPr>
            <a:r>
              <a:rPr lang="zh-CN" altLang="en-US" dirty="0"/>
              <a:t>关系运算</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4BD4A7-3ECF-514B-A3C4-D4C226073DB4}"/>
                  </a:ext>
                </a:extLst>
              </p:cNvPr>
              <p:cNvSpPr txBox="1"/>
              <p:nvPr/>
            </p:nvSpPr>
            <p:spPr>
              <a:xfrm>
                <a:off x="1703173" y="1038368"/>
                <a:ext cx="8785654" cy="830997"/>
              </a:xfrm>
              <a:prstGeom prst="rect">
                <a:avLst/>
              </a:prstGeom>
              <a:noFill/>
            </p:spPr>
            <p:txBody>
              <a:bodyPr wrap="square" rtlCol="0">
                <a:spAutoFit/>
              </a:bodyPr>
              <a:lstStyle/>
              <a:p>
                <a:pPr algn="ctr"/>
                <a:r>
                  <a:rPr lang="zh-CN" altLang="en-US" sz="2400" b="1" dirty="0"/>
                  <a:t>一个边不带权的并查集，可以看成所有元素和其父元素之间有关系</a:t>
                </a:r>
                <a14:m>
                  <m:oMath xmlns:m="http://schemas.openxmlformats.org/officeDocument/2006/math">
                    <m:r>
                      <a:rPr lang="en-US" altLang="zh-CN" sz="2400" b="1" i="1">
                        <a:latin typeface="Cambria Math" panose="02040503050406030204" pitchFamily="18" charset="0"/>
                      </a:rPr>
                      <m:t>𝒓</m:t>
                    </m:r>
                  </m:oMath>
                </a14:m>
                <a:r>
                  <a:rPr lang="zh-CN" altLang="en-US" sz="2400" b="1" dirty="0"/>
                  <a:t>的边带权并查集，关系集</a:t>
                </a:r>
                <a14:m>
                  <m:oMath xmlns:m="http://schemas.openxmlformats.org/officeDocument/2006/math">
                    <m:r>
                      <a:rPr lang="en-US" altLang="zh-CN" sz="2400" b="1">
                        <a:latin typeface="Cambria Math" panose="02040503050406030204" pitchFamily="18" charset="0"/>
                      </a:rPr>
                      <m:t>𝐑</m:t>
                    </m:r>
                    <m:r>
                      <a:rPr lang="en-US" altLang="zh-CN" sz="2400" b="1" i="1">
                        <a:latin typeface="Cambria Math" panose="02040503050406030204" pitchFamily="18" charset="0"/>
                      </a:rPr>
                      <m:t>=</m:t>
                    </m:r>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𝒓</m:t>
                        </m:r>
                      </m:e>
                    </m:d>
                  </m:oMath>
                </a14:m>
                <a:endParaRPr lang="en-CN" sz="2400" dirty="0">
                  <a:latin typeface="+mn-ea"/>
                </a:endParaRPr>
              </a:p>
            </p:txBody>
          </p:sp>
        </mc:Choice>
        <mc:Fallback xmlns="">
          <p:sp>
            <p:nvSpPr>
              <p:cNvPr id="3" name="TextBox 2">
                <a:extLst>
                  <a:ext uri="{FF2B5EF4-FFF2-40B4-BE49-F238E27FC236}">
                    <a16:creationId xmlns:a16="http://schemas.microsoft.com/office/drawing/2014/main" id="{FD4BD4A7-3ECF-514B-A3C4-D4C226073DB4}"/>
                  </a:ext>
                </a:extLst>
              </p:cNvPr>
              <p:cNvSpPr txBox="1">
                <a:spLocks noRot="1" noChangeAspect="1" noMove="1" noResize="1" noEditPoints="1" noAdjustHandles="1" noChangeArrowheads="1" noChangeShapeType="1" noTextEdit="1"/>
              </p:cNvSpPr>
              <p:nvPr/>
            </p:nvSpPr>
            <p:spPr>
              <a:xfrm>
                <a:off x="1703173" y="1038368"/>
                <a:ext cx="8785654" cy="830997"/>
              </a:xfrm>
              <a:prstGeom prst="rect">
                <a:avLst/>
              </a:prstGeom>
              <a:blipFill>
                <a:blip r:embed="rId3"/>
                <a:stretch>
                  <a:fillRect l="-576" t="-5970" r="-576" b="-14925"/>
                </a:stretch>
              </a:blipFill>
            </p:spPr>
            <p:txBody>
              <a:bodyPr/>
              <a:lstStyle/>
              <a:p>
                <a:r>
                  <a:rPr lang="en-CN">
                    <a:noFill/>
                  </a:rPr>
                  <a:t> </a:t>
                </a:r>
              </a:p>
            </p:txBody>
          </p:sp>
        </mc:Fallback>
      </mc:AlternateContent>
      <p:sp>
        <p:nvSpPr>
          <p:cNvPr id="11" name="矩形 38">
            <a:extLst>
              <a:ext uri="{FF2B5EF4-FFF2-40B4-BE49-F238E27FC236}">
                <a16:creationId xmlns:a16="http://schemas.microsoft.com/office/drawing/2014/main" id="{56EB76AF-95B7-5A46-9183-CA170B527303}"/>
              </a:ext>
            </a:extLst>
          </p:cNvPr>
          <p:cNvSpPr/>
          <p:nvPr/>
        </p:nvSpPr>
        <p:spPr>
          <a:xfrm>
            <a:off x="5597608" y="2791230"/>
            <a:ext cx="5276335" cy="2631990"/>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3581F7-A84D-2A43-9E4C-F009B1D7FA8B}"/>
                  </a:ext>
                </a:extLst>
              </p:cNvPr>
              <p:cNvSpPr txBox="1"/>
              <p:nvPr/>
            </p:nvSpPr>
            <p:spPr>
              <a:xfrm>
                <a:off x="5345323" y="3165980"/>
                <a:ext cx="5780903" cy="1704890"/>
              </a:xfrm>
              <a:prstGeom prst="rect">
                <a:avLst/>
              </a:prstGeom>
              <a:noFill/>
            </p:spPr>
            <p:txBody>
              <a:bodyPr wrap="square" rtlCol="0">
                <a:spAutoFit/>
              </a:bodyPr>
              <a:lstStyle/>
              <a:p>
                <a:pPr algn="ctr">
                  <a:lnSpc>
                    <a:spcPct val="150000"/>
                  </a:lnSpc>
                </a:pPr>
                <a:r>
                  <a:rPr lang="en-US" altLang="zh-CN" b="1" dirty="0"/>
                  <a:t>1</a:t>
                </a:r>
                <a:r>
                  <a:rPr lang="zh-CN" altLang="en-US" b="1" dirty="0"/>
                  <a:t>）关系转移符号</a:t>
                </a:r>
                <a14:m>
                  <m:oMath xmlns:m="http://schemas.openxmlformats.org/officeDocument/2006/math">
                    <m:r>
                      <a:rPr lang="en-US" altLang="zh-CN" b="1" i="1">
                        <a:latin typeface="Cambria Math" panose="02040503050406030204" pitchFamily="18" charset="0"/>
                      </a:rPr>
                      <m:t>⊕ </m:t>
                    </m:r>
                  </m:oMath>
                </a14:m>
                <a:endParaRPr lang="en-US" altLang="zh-CN" b="1" dirty="0"/>
              </a:p>
              <a:p>
                <a:pPr algn="ctr">
                  <a:lnSpc>
                    <a:spcPct val="150000"/>
                  </a:lnSpc>
                </a:pPr>
                <a:r>
                  <a:rPr lang="zh-CN" altLang="en-US" b="1" dirty="0"/>
                  <a:t>关系转移公式为</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𝒂𝒄</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𝒂𝒃</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𝒃𝒄</m:t>
                        </m:r>
                      </m:sub>
                    </m:sSub>
                    <m:r>
                      <a:rPr lang="zh-CN" altLang="en-US" b="1" i="1">
                        <a:latin typeface="Cambria Math" panose="02040503050406030204" pitchFamily="18" charset="0"/>
                      </a:rPr>
                      <m:t>；</m:t>
                    </m:r>
                  </m:oMath>
                </a14:m>
                <a:endParaRPr lang="en-US" altLang="zh-CN" b="1" dirty="0"/>
              </a:p>
              <a:p>
                <a:pPr algn="ctr">
                  <a:lnSpc>
                    <a:spcPct val="150000"/>
                  </a:lnSpc>
                </a:pPr>
                <a:r>
                  <a:rPr lang="en-US" altLang="zh-CN" b="1" dirty="0"/>
                  <a:t>2</a:t>
                </a:r>
                <a:r>
                  <a:rPr lang="zh-CN" altLang="en-US" b="1" dirty="0"/>
                  <a:t>）负关系符号</a:t>
                </a:r>
                <a14:m>
                  <m:oMath xmlns:m="http://schemas.openxmlformats.org/officeDocument/2006/math">
                    <m:r>
                      <a:rPr lang="en-US" altLang="zh-CN" b="1" i="1">
                        <a:latin typeface="Cambria Math" panose="02040503050406030204" pitchFamily="18" charset="0"/>
                      </a:rPr>
                      <m:t>⊖</m:t>
                    </m:r>
                  </m:oMath>
                </a14:m>
                <a:endParaRPr lang="en-US" altLang="zh-CN" b="1" dirty="0"/>
              </a:p>
              <a:p>
                <a:pPr algn="ctr">
                  <a:lnSpc>
                    <a:spcPct val="150000"/>
                  </a:lnSpc>
                </a:pPr>
                <a:r>
                  <a:rPr lang="zh-CN" altLang="en-US" b="1" dirty="0"/>
                  <a:t>负关系公式为</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𝒃𝒂</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𝒓</m:t>
                        </m:r>
                      </m:e>
                      <m:sub>
                        <m:r>
                          <a:rPr lang="en-US" altLang="zh-CN" b="1" i="1">
                            <a:latin typeface="Cambria Math" panose="02040503050406030204" pitchFamily="18" charset="0"/>
                          </a:rPr>
                          <m:t>𝒂𝒃</m:t>
                        </m:r>
                      </m:sub>
                    </m:sSub>
                  </m:oMath>
                </a14:m>
                <a:r>
                  <a:rPr lang="zh-CN" altLang="en-US" b="1" dirty="0"/>
                  <a:t>。</a:t>
                </a:r>
                <a:endParaRPr lang="en-US" altLang="zh-CN" b="1" dirty="0"/>
              </a:p>
            </p:txBody>
          </p:sp>
        </mc:Choice>
        <mc:Fallback xmlns="">
          <p:sp>
            <p:nvSpPr>
              <p:cNvPr id="4" name="TextBox 3">
                <a:extLst>
                  <a:ext uri="{FF2B5EF4-FFF2-40B4-BE49-F238E27FC236}">
                    <a16:creationId xmlns:a16="http://schemas.microsoft.com/office/drawing/2014/main" id="{8B3581F7-A84D-2A43-9E4C-F009B1D7FA8B}"/>
                  </a:ext>
                </a:extLst>
              </p:cNvPr>
              <p:cNvSpPr txBox="1">
                <a:spLocks noRot="1" noChangeAspect="1" noMove="1" noResize="1" noEditPoints="1" noAdjustHandles="1" noChangeArrowheads="1" noChangeShapeType="1" noTextEdit="1"/>
              </p:cNvSpPr>
              <p:nvPr/>
            </p:nvSpPr>
            <p:spPr>
              <a:xfrm>
                <a:off x="5345323" y="3165980"/>
                <a:ext cx="5780903" cy="1704890"/>
              </a:xfrm>
              <a:prstGeom prst="rect">
                <a:avLst/>
              </a:prstGeom>
              <a:blipFill>
                <a:blip r:embed="rId4"/>
                <a:stretch>
                  <a:fillRect b="-5185"/>
                </a:stretch>
              </a:blipFill>
            </p:spPr>
            <p:txBody>
              <a:bodyPr/>
              <a:lstStyle/>
              <a:p>
                <a:r>
                  <a:rPr lang="en-CN">
                    <a:noFill/>
                  </a:rPr>
                  <a:t> </a:t>
                </a:r>
              </a:p>
            </p:txBody>
          </p:sp>
        </mc:Fallback>
      </mc:AlternateContent>
      <p:pic>
        <p:nvPicPr>
          <p:cNvPr id="14" name="Picture 13">
            <a:extLst>
              <a:ext uri="{FF2B5EF4-FFF2-40B4-BE49-F238E27FC236}">
                <a16:creationId xmlns:a16="http://schemas.microsoft.com/office/drawing/2014/main" id="{5C857051-C314-2340-A66A-1BD773F2EE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6164" y="3018329"/>
            <a:ext cx="3568019" cy="2230012"/>
          </a:xfrm>
          <a:prstGeom prst="rect">
            <a:avLst/>
          </a:prstGeom>
        </p:spPr>
      </p:pic>
    </p:spTree>
    <p:extLst>
      <p:ext uri="{BB962C8B-B14F-4D97-AF65-F5344CB8AC3E}">
        <p14:creationId xmlns:p14="http://schemas.microsoft.com/office/powerpoint/2010/main" val="424059615"/>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95E70B-1925-B846-A0E3-D4FF940CE475}"/>
              </a:ext>
            </a:extLst>
          </p:cNvPr>
          <p:cNvSpPr>
            <a:spLocks noGrp="1"/>
          </p:cNvSpPr>
          <p:nvPr>
            <p:ph type="body" sz="quarter" idx="12"/>
          </p:nvPr>
        </p:nvSpPr>
        <p:spPr/>
        <p:txBody>
          <a:bodyPr/>
          <a:lstStyle/>
          <a:p>
            <a:pPr marL="0" indent="0">
              <a:buNone/>
            </a:pPr>
            <a:r>
              <a:rPr lang="zh-CN" altLang="en-US" dirty="0"/>
              <a:t>并查集适用范围和建模</a:t>
            </a:r>
            <a:endParaRPr lang="en-CN" dirty="0"/>
          </a:p>
        </p:txBody>
      </p:sp>
      <p:sp>
        <p:nvSpPr>
          <p:cNvPr id="7" name="TextBox 6">
            <a:extLst>
              <a:ext uri="{FF2B5EF4-FFF2-40B4-BE49-F238E27FC236}">
                <a16:creationId xmlns:a16="http://schemas.microsoft.com/office/drawing/2014/main" id="{B496A46D-0A04-BB40-BE33-0F7F97C22A35}"/>
              </a:ext>
            </a:extLst>
          </p:cNvPr>
          <p:cNvSpPr txBox="1"/>
          <p:nvPr/>
        </p:nvSpPr>
        <p:spPr>
          <a:xfrm>
            <a:off x="566962" y="1644800"/>
            <a:ext cx="10070757" cy="3269036"/>
          </a:xfrm>
          <a:prstGeom prst="rect">
            <a:avLst/>
          </a:prstGeom>
          <a:noFill/>
        </p:spPr>
        <p:txBody>
          <a:bodyPr wrap="square" rtlCol="0">
            <a:spAutoFit/>
          </a:bodyPr>
          <a:lstStyle/>
          <a:p>
            <a:pPr marL="800100" lvl="1" indent="-342900">
              <a:lnSpc>
                <a:spcPct val="150000"/>
              </a:lnSpc>
              <a:buFont typeface="Wingdings" pitchFamily="2" charset="2"/>
              <a:buChar char="q"/>
            </a:pPr>
            <a:endParaRPr lang="en-US" altLang="zh-CN" sz="2000" b="1" dirty="0"/>
          </a:p>
          <a:p>
            <a:pPr marL="800100" lvl="1" indent="-342900">
              <a:lnSpc>
                <a:spcPct val="150000"/>
              </a:lnSpc>
              <a:buFont typeface="Wingdings" pitchFamily="2" charset="2"/>
              <a:buChar char="q"/>
            </a:pPr>
            <a:r>
              <a:rPr lang="zh-CN" altLang="en-US" sz="2000" b="1" dirty="0"/>
              <a:t>适用范围：</a:t>
            </a:r>
            <a:r>
              <a:rPr lang="zh-CN" altLang="en-US" sz="2000" dirty="0"/>
              <a:t>有多个元素构成，元素之间存在某种关系，该关系具有传递性，该关系需要动态维护</a:t>
            </a:r>
            <a:endParaRPr lang="en-US" altLang="zh-CN" sz="2000" dirty="0"/>
          </a:p>
          <a:p>
            <a:pPr marL="800100" lvl="1" indent="-342900">
              <a:lnSpc>
                <a:spcPct val="150000"/>
              </a:lnSpc>
              <a:buFont typeface="Wingdings" pitchFamily="2" charset="2"/>
              <a:buChar char="q"/>
            </a:pPr>
            <a:endParaRPr lang="en-US" altLang="zh-CN" sz="2000" b="1" dirty="0"/>
          </a:p>
          <a:p>
            <a:pPr marL="800100" lvl="1" indent="-342900">
              <a:lnSpc>
                <a:spcPct val="150000"/>
              </a:lnSpc>
              <a:buFont typeface="Wingdings" pitchFamily="2" charset="2"/>
              <a:buChar char="q"/>
            </a:pPr>
            <a:endParaRPr lang="en-US" altLang="zh-CN" sz="2000" b="1" dirty="0"/>
          </a:p>
          <a:p>
            <a:pPr marL="800100" lvl="1" indent="-342900">
              <a:lnSpc>
                <a:spcPct val="150000"/>
              </a:lnSpc>
              <a:buFont typeface="Wingdings" pitchFamily="2" charset="2"/>
              <a:buChar char="q"/>
            </a:pPr>
            <a:r>
              <a:rPr lang="zh-CN" altLang="en-US" sz="2000" b="1" dirty="0"/>
              <a:t>问题建模：</a:t>
            </a:r>
            <a:r>
              <a:rPr lang="zh-CN" altLang="en-US" sz="2000" dirty="0"/>
              <a:t>用并查集来表示这些数据，元素之间可以找到彼此之间关系的则处于同一个集合，每个集合由根节点来唯一标识，建立新的关系时进行集合合并。</a:t>
            </a:r>
          </a:p>
        </p:txBody>
      </p:sp>
    </p:spTree>
    <p:extLst>
      <p:ext uri="{BB962C8B-B14F-4D97-AF65-F5344CB8AC3E}">
        <p14:creationId xmlns:p14="http://schemas.microsoft.com/office/powerpoint/2010/main" val="1550469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B9D466-A36C-8244-8780-0AA4C4DFC8F6}"/>
              </a:ext>
            </a:extLst>
          </p:cNvPr>
          <p:cNvSpPr>
            <a:spLocks noGrp="1"/>
          </p:cNvSpPr>
          <p:nvPr>
            <p:ph type="body" sz="quarter" idx="12"/>
          </p:nvPr>
        </p:nvSpPr>
        <p:spPr/>
        <p:txBody>
          <a:bodyPr/>
          <a:lstStyle/>
          <a:p>
            <a:pPr marL="0" indent="0">
              <a:buNone/>
            </a:pPr>
            <a:r>
              <a:rPr lang="en-CN" dirty="0"/>
              <a:t>并查集表示</a:t>
            </a:r>
          </a:p>
        </p:txBody>
      </p:sp>
      <p:sp>
        <p:nvSpPr>
          <p:cNvPr id="4" name="矩形 21">
            <a:extLst>
              <a:ext uri="{FF2B5EF4-FFF2-40B4-BE49-F238E27FC236}">
                <a16:creationId xmlns:a16="http://schemas.microsoft.com/office/drawing/2014/main" id="{0E347981-BB83-D446-9C97-AE4A54162CF8}"/>
              </a:ext>
            </a:extLst>
          </p:cNvPr>
          <p:cNvSpPr/>
          <p:nvPr/>
        </p:nvSpPr>
        <p:spPr>
          <a:xfrm>
            <a:off x="1182130" y="1482813"/>
            <a:ext cx="4515709" cy="4244889"/>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19">
            <a:extLst>
              <a:ext uri="{FF2B5EF4-FFF2-40B4-BE49-F238E27FC236}">
                <a16:creationId xmlns:a16="http://schemas.microsoft.com/office/drawing/2014/main" id="{C6DBA762-018C-2A42-9DC0-EF2C00A9A799}"/>
              </a:ext>
            </a:extLst>
          </p:cNvPr>
          <p:cNvGrpSpPr/>
          <p:nvPr/>
        </p:nvGrpSpPr>
        <p:grpSpPr>
          <a:xfrm>
            <a:off x="1332255" y="1937246"/>
            <a:ext cx="3740666" cy="2335343"/>
            <a:chOff x="1241180" y="3778809"/>
            <a:chExt cx="2250148" cy="729050"/>
          </a:xfrm>
        </p:grpSpPr>
        <p:sp>
          <p:nvSpPr>
            <p:cNvPr id="6" name="文本框 24">
              <a:extLst>
                <a:ext uri="{FF2B5EF4-FFF2-40B4-BE49-F238E27FC236}">
                  <a16:creationId xmlns:a16="http://schemas.microsoft.com/office/drawing/2014/main" id="{7164F444-F45E-0643-A86C-2B4E25F091BD}"/>
                </a:ext>
              </a:extLst>
            </p:cNvPr>
            <p:cNvSpPr txBox="1"/>
            <p:nvPr/>
          </p:nvSpPr>
          <p:spPr>
            <a:xfrm>
              <a:off x="1712633" y="3778809"/>
              <a:ext cx="1693758" cy="143593"/>
            </a:xfrm>
            <a:prstGeom prst="rect">
              <a:avLst/>
            </a:prstGeom>
            <a:noFill/>
          </p:spPr>
          <p:txBody>
            <a:bodyPr wrap="square" rtlCol="0">
              <a:spAutoFit/>
            </a:bodyPr>
            <a:lstStyle/>
            <a:p>
              <a:pPr algn="ctr"/>
              <a:r>
                <a:rPr lang="zh-CN" altLang="en-US" sz="2400" b="1" dirty="0"/>
                <a:t>边不带权的并查集</a:t>
              </a:r>
              <a:endParaRPr lang="zh-CN" altLang="en-US" sz="2200" b="1" dirty="0">
                <a:latin typeface="+mn-ea"/>
              </a:endParaRPr>
            </a:p>
          </p:txBody>
        </p:sp>
        <p:sp>
          <p:nvSpPr>
            <p:cNvPr id="7" name="文本框 25">
              <a:extLst>
                <a:ext uri="{FF2B5EF4-FFF2-40B4-BE49-F238E27FC236}">
                  <a16:creationId xmlns:a16="http://schemas.microsoft.com/office/drawing/2014/main" id="{3AF9C3C5-2175-6A41-A9B2-915EE7C8E4B0}"/>
                </a:ext>
              </a:extLst>
            </p:cNvPr>
            <p:cNvSpPr txBox="1"/>
            <p:nvPr/>
          </p:nvSpPr>
          <p:spPr>
            <a:xfrm>
              <a:off x="1241180" y="4074809"/>
              <a:ext cx="2250148" cy="433050"/>
            </a:xfrm>
            <a:prstGeom prst="rect">
              <a:avLst/>
            </a:prstGeom>
            <a:noFill/>
          </p:spPr>
          <p:txBody>
            <a:bodyPr wrap="square" rtlCol="0">
              <a:spAutoFit/>
            </a:bodyPr>
            <a:lstStyle/>
            <a:p>
              <a:pPr lvl="1" algn="ctr">
                <a:lnSpc>
                  <a:spcPct val="150000"/>
                </a:lnSpc>
              </a:pPr>
              <a:r>
                <a:rPr lang="en-US" altLang="zh-CN" sz="2400" dirty="0"/>
                <a:t>int fa[MAXN]; </a:t>
              </a:r>
            </a:p>
            <a:p>
              <a:pPr lvl="1" algn="ctr">
                <a:lnSpc>
                  <a:spcPct val="150000"/>
                </a:lnSpc>
              </a:pPr>
              <a:r>
                <a:rPr lang="zh-CN" altLang="en-US" sz="1600" dirty="0">
                  <a:solidFill>
                    <a:srgbClr val="0070C0"/>
                  </a:solidFill>
                </a:rPr>
                <a:t>表示结点</a:t>
              </a:r>
              <a:r>
                <a:rPr lang="en-US" altLang="zh-CN" sz="1600" dirty="0">
                  <a:solidFill>
                    <a:srgbClr val="0070C0"/>
                  </a:solidFill>
                </a:rPr>
                <a:t>x</a:t>
              </a:r>
              <a:r>
                <a:rPr lang="zh-CN" altLang="en-US" sz="1600" dirty="0">
                  <a:solidFill>
                    <a:srgbClr val="0070C0"/>
                  </a:solidFill>
                </a:rPr>
                <a:t>的父结点编号，根结点的父结点记作它本身</a:t>
              </a:r>
              <a:endParaRPr lang="en-US" altLang="zh-CN" sz="1600" dirty="0">
                <a:solidFill>
                  <a:srgbClr val="0070C0"/>
                </a:solidFill>
              </a:endParaRPr>
            </a:p>
          </p:txBody>
        </p:sp>
      </p:grpSp>
      <p:sp>
        <p:nvSpPr>
          <p:cNvPr id="8" name="矩形 48">
            <a:extLst>
              <a:ext uri="{FF2B5EF4-FFF2-40B4-BE49-F238E27FC236}">
                <a16:creationId xmlns:a16="http://schemas.microsoft.com/office/drawing/2014/main" id="{7A52BBF2-01B0-624B-97EF-F50DB1A3EF57}"/>
              </a:ext>
            </a:extLst>
          </p:cNvPr>
          <p:cNvSpPr/>
          <p:nvPr/>
        </p:nvSpPr>
        <p:spPr>
          <a:xfrm>
            <a:off x="6623222" y="1430296"/>
            <a:ext cx="4386648" cy="4297406"/>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68">
            <a:extLst>
              <a:ext uri="{FF2B5EF4-FFF2-40B4-BE49-F238E27FC236}">
                <a16:creationId xmlns:a16="http://schemas.microsoft.com/office/drawing/2014/main" id="{79CF05BF-A307-1247-B985-2FFE12F97940}"/>
              </a:ext>
            </a:extLst>
          </p:cNvPr>
          <p:cNvSpPr/>
          <p:nvPr/>
        </p:nvSpPr>
        <p:spPr>
          <a:xfrm flipH="1">
            <a:off x="1182129" y="5675186"/>
            <a:ext cx="4515709" cy="52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69">
            <a:extLst>
              <a:ext uri="{FF2B5EF4-FFF2-40B4-BE49-F238E27FC236}">
                <a16:creationId xmlns:a16="http://schemas.microsoft.com/office/drawing/2014/main" id="{E4EBD3FE-281F-CC4B-8EFB-E8391BABC1DD}"/>
              </a:ext>
            </a:extLst>
          </p:cNvPr>
          <p:cNvSpPr/>
          <p:nvPr/>
        </p:nvSpPr>
        <p:spPr>
          <a:xfrm flipH="1" flipV="1">
            <a:off x="6623219" y="5675186"/>
            <a:ext cx="4386646" cy="52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9">
            <a:extLst>
              <a:ext uri="{FF2B5EF4-FFF2-40B4-BE49-F238E27FC236}">
                <a16:creationId xmlns:a16="http://schemas.microsoft.com/office/drawing/2014/main" id="{B166DBA6-681D-1041-916F-5D5E11698313}"/>
              </a:ext>
            </a:extLst>
          </p:cNvPr>
          <p:cNvGrpSpPr/>
          <p:nvPr/>
        </p:nvGrpSpPr>
        <p:grpSpPr>
          <a:xfrm>
            <a:off x="6623220" y="1937246"/>
            <a:ext cx="3740666" cy="2820539"/>
            <a:chOff x="1270628" y="3778809"/>
            <a:chExt cx="2250148" cy="880519"/>
          </a:xfrm>
        </p:grpSpPr>
        <p:sp>
          <p:nvSpPr>
            <p:cNvPr id="15" name="文本框 24">
              <a:extLst>
                <a:ext uri="{FF2B5EF4-FFF2-40B4-BE49-F238E27FC236}">
                  <a16:creationId xmlns:a16="http://schemas.microsoft.com/office/drawing/2014/main" id="{33BD0A82-525A-2746-82E7-B2B4062D47AE}"/>
                </a:ext>
              </a:extLst>
            </p:cNvPr>
            <p:cNvSpPr txBox="1"/>
            <p:nvPr/>
          </p:nvSpPr>
          <p:spPr>
            <a:xfrm>
              <a:off x="1712633" y="3778809"/>
              <a:ext cx="1693758" cy="143593"/>
            </a:xfrm>
            <a:prstGeom prst="rect">
              <a:avLst/>
            </a:prstGeom>
            <a:noFill/>
          </p:spPr>
          <p:txBody>
            <a:bodyPr wrap="square" rtlCol="0">
              <a:spAutoFit/>
            </a:bodyPr>
            <a:lstStyle/>
            <a:p>
              <a:pPr algn="ctr"/>
              <a:r>
                <a:rPr lang="zh-CN" altLang="en-US" sz="2400" b="1" dirty="0"/>
                <a:t>边带权并查集</a:t>
              </a:r>
              <a:endParaRPr lang="zh-CN" altLang="en-US" sz="2200" b="1" dirty="0">
                <a:latin typeface="+mn-ea"/>
              </a:endParaRPr>
            </a:p>
          </p:txBody>
        </p:sp>
        <p:sp>
          <p:nvSpPr>
            <p:cNvPr id="16" name="文本框 25">
              <a:extLst>
                <a:ext uri="{FF2B5EF4-FFF2-40B4-BE49-F238E27FC236}">
                  <a16:creationId xmlns:a16="http://schemas.microsoft.com/office/drawing/2014/main" id="{1A34E2CE-F168-8F46-B3F3-1AA6124226AF}"/>
                </a:ext>
              </a:extLst>
            </p:cNvPr>
            <p:cNvSpPr txBox="1"/>
            <p:nvPr/>
          </p:nvSpPr>
          <p:spPr>
            <a:xfrm>
              <a:off x="1270628" y="3939733"/>
              <a:ext cx="2250148" cy="719595"/>
            </a:xfrm>
            <a:prstGeom prst="rect">
              <a:avLst/>
            </a:prstGeom>
            <a:noFill/>
          </p:spPr>
          <p:txBody>
            <a:bodyPr wrap="square" rtlCol="0">
              <a:spAutoFit/>
            </a:bodyPr>
            <a:lstStyle/>
            <a:p>
              <a:pPr lvl="1" algn="ctr">
                <a:lnSpc>
                  <a:spcPct val="150000"/>
                </a:lnSpc>
              </a:pPr>
              <a:r>
                <a:rPr lang="en-US" altLang="zh-CN" sz="2400" dirty="0"/>
                <a:t>int fa[MAXN]; </a:t>
              </a:r>
            </a:p>
            <a:p>
              <a:pPr lvl="1" algn="ctr">
                <a:lnSpc>
                  <a:spcPct val="150000"/>
                </a:lnSpc>
              </a:pPr>
              <a:r>
                <a:rPr lang="zh-CN" altLang="en-US" sz="1600" dirty="0">
                  <a:solidFill>
                    <a:srgbClr val="0070C0"/>
                  </a:solidFill>
                </a:rPr>
                <a:t>表示结点</a:t>
              </a:r>
              <a:r>
                <a:rPr lang="en-US" altLang="zh-CN" sz="1600" dirty="0">
                  <a:solidFill>
                    <a:srgbClr val="0070C0"/>
                  </a:solidFill>
                </a:rPr>
                <a:t>x</a:t>
              </a:r>
              <a:r>
                <a:rPr lang="zh-CN" altLang="en-US" sz="1600" dirty="0">
                  <a:solidFill>
                    <a:srgbClr val="0070C0"/>
                  </a:solidFill>
                </a:rPr>
                <a:t>的父结点编号，根结点的父结点记作它本身</a:t>
              </a:r>
              <a:endParaRPr lang="en-US" altLang="zh-CN" sz="1600" dirty="0">
                <a:solidFill>
                  <a:srgbClr val="0070C0"/>
                </a:solidFill>
              </a:endParaRPr>
            </a:p>
            <a:p>
              <a:pPr lvl="1" algn="ctr">
                <a:lnSpc>
                  <a:spcPct val="150000"/>
                </a:lnSpc>
              </a:pPr>
              <a:r>
                <a:rPr lang="en-US" altLang="zh-CN" sz="2400" dirty="0"/>
                <a:t>int re[MAXN];  </a:t>
              </a:r>
              <a:endParaRPr lang="en-US" altLang="zh-CN" dirty="0"/>
            </a:p>
            <a:p>
              <a:pPr lvl="1" algn="ctr">
                <a:lnSpc>
                  <a:spcPct val="150000"/>
                </a:lnSpc>
              </a:pPr>
              <a:r>
                <a:rPr lang="zh-CN" altLang="en-US" sz="1600" dirty="0">
                  <a:solidFill>
                    <a:srgbClr val="0070C0"/>
                  </a:solidFill>
                </a:rPr>
                <a:t>表示结点</a:t>
              </a:r>
              <a:r>
                <a:rPr lang="en-US" altLang="zh-CN" sz="1600" dirty="0">
                  <a:solidFill>
                    <a:srgbClr val="0070C0"/>
                  </a:solidFill>
                </a:rPr>
                <a:t>x</a:t>
              </a:r>
              <a:r>
                <a:rPr lang="zh-CN" altLang="en-US" sz="1600" dirty="0">
                  <a:solidFill>
                    <a:srgbClr val="0070C0"/>
                  </a:solidFill>
                </a:rPr>
                <a:t>和结点</a:t>
              </a:r>
              <a:r>
                <a:rPr lang="en-US" altLang="zh-CN" sz="1600" dirty="0">
                  <a:solidFill>
                    <a:srgbClr val="0070C0"/>
                  </a:solidFill>
                </a:rPr>
                <a:t>fa[x]</a:t>
              </a:r>
              <a:r>
                <a:rPr lang="zh-CN" altLang="en-US" sz="1600" dirty="0">
                  <a:solidFill>
                    <a:srgbClr val="0070C0"/>
                  </a:solidFill>
                </a:rPr>
                <a:t>的关系</a:t>
              </a:r>
              <a:endParaRPr lang="en-US" altLang="zh-CN" sz="1600" dirty="0"/>
            </a:p>
          </p:txBody>
        </p:sp>
      </p:grpSp>
    </p:spTree>
    <p:extLst>
      <p:ext uri="{BB962C8B-B14F-4D97-AF65-F5344CB8AC3E}">
        <p14:creationId xmlns:p14="http://schemas.microsoft.com/office/powerpoint/2010/main" val="1314220510"/>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dk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4" name="图片占位符 23">
            <a:extLst>
              <a:ext uri="{FF2B5EF4-FFF2-40B4-BE49-F238E27FC236}">
                <a16:creationId xmlns:a16="http://schemas.microsoft.com/office/drawing/2014/main" id="{4C8D4B0C-6016-4ED4-9763-915CA4BCDE3B}"/>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38139" b="38139"/>
          <a:stretch>
            <a:fillRect/>
          </a:stretch>
        </p:blipFill>
        <p:spPr/>
      </p:pic>
      <p:sp>
        <p:nvSpPr>
          <p:cNvPr id="15" name="文本占位符 14">
            <a:extLst>
              <a:ext uri="{FF2B5EF4-FFF2-40B4-BE49-F238E27FC236}">
                <a16:creationId xmlns:a16="http://schemas.microsoft.com/office/drawing/2014/main" id="{1EF06527-C319-4DCD-8D8A-7C78BCAC6C05}"/>
              </a:ext>
            </a:extLst>
          </p:cNvPr>
          <p:cNvSpPr>
            <a:spLocks noGrp="1"/>
          </p:cNvSpPr>
          <p:nvPr>
            <p:ph type="body" sz="quarter" idx="10"/>
          </p:nvPr>
        </p:nvSpPr>
        <p:spPr/>
        <p:txBody>
          <a:bodyPr/>
          <a:lstStyle/>
          <a:p>
            <a:r>
              <a:rPr lang="zh-CN" altLang="en-US" dirty="0"/>
              <a:t>并查集引入</a:t>
            </a:r>
          </a:p>
        </p:txBody>
      </p:sp>
      <p:sp>
        <p:nvSpPr>
          <p:cNvPr id="16" name="文本占位符 15">
            <a:extLst>
              <a:ext uri="{FF2B5EF4-FFF2-40B4-BE49-F238E27FC236}">
                <a16:creationId xmlns:a16="http://schemas.microsoft.com/office/drawing/2014/main" id="{F7B1CC52-8E8A-4557-908E-9022B27B5379}"/>
              </a:ext>
            </a:extLst>
          </p:cNvPr>
          <p:cNvSpPr>
            <a:spLocks noGrp="1"/>
          </p:cNvSpPr>
          <p:nvPr>
            <p:ph type="body" sz="quarter" idx="11"/>
          </p:nvPr>
        </p:nvSpPr>
        <p:spPr/>
        <p:txBody>
          <a:bodyPr/>
          <a:lstStyle/>
          <a:p>
            <a:r>
              <a:rPr lang="zh-CN" altLang="en-US" dirty="0"/>
              <a:t>并查集应用</a:t>
            </a:r>
          </a:p>
        </p:txBody>
      </p:sp>
      <p:sp>
        <p:nvSpPr>
          <p:cNvPr id="17" name="文本占位符 16">
            <a:extLst>
              <a:ext uri="{FF2B5EF4-FFF2-40B4-BE49-F238E27FC236}">
                <a16:creationId xmlns:a16="http://schemas.microsoft.com/office/drawing/2014/main" id="{3C751626-FEC3-49C4-AFD0-C3496FA8BF55}"/>
              </a:ext>
            </a:extLst>
          </p:cNvPr>
          <p:cNvSpPr>
            <a:spLocks noGrp="1"/>
          </p:cNvSpPr>
          <p:nvPr>
            <p:ph type="body" sz="quarter" idx="12"/>
          </p:nvPr>
        </p:nvSpPr>
        <p:spPr/>
        <p:txBody>
          <a:bodyPr/>
          <a:lstStyle/>
          <a:p>
            <a:r>
              <a:rPr lang="zh-CN" altLang="en-US" dirty="0"/>
              <a:t>分析题解</a:t>
            </a:r>
          </a:p>
        </p:txBody>
      </p:sp>
      <p:sp>
        <p:nvSpPr>
          <p:cNvPr id="21" name="任意多边形: 形状 20">
            <a:extLst>
              <a:ext uri="{FF2B5EF4-FFF2-40B4-BE49-F238E27FC236}">
                <a16:creationId xmlns:a16="http://schemas.microsoft.com/office/drawing/2014/main" id="{7B71EA82-3487-41E5-AE32-51C281060BCB}"/>
              </a:ext>
            </a:extLst>
          </p:cNvPr>
          <p:cNvSpPr/>
          <p:nvPr/>
        </p:nvSpPr>
        <p:spPr>
          <a:xfrm>
            <a:off x="-142831" y="331"/>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2894FDDF-B954-4714-86A0-DA8E7D3F8A4D}"/>
              </a:ext>
            </a:extLst>
          </p:cNvPr>
          <p:cNvGrpSpPr/>
          <p:nvPr/>
        </p:nvGrpSpPr>
        <p:grpSpPr>
          <a:xfrm>
            <a:off x="4105175" y="324163"/>
            <a:ext cx="3981651" cy="1325269"/>
            <a:chOff x="4105175" y="328665"/>
            <a:chExt cx="3981651" cy="1325269"/>
          </a:xfrm>
        </p:grpSpPr>
        <p:sp>
          <p:nvSpPr>
            <p:cNvPr id="30" name="文本框 29">
              <a:extLst>
                <a:ext uri="{FF2B5EF4-FFF2-40B4-BE49-F238E27FC236}">
                  <a16:creationId xmlns:a16="http://schemas.microsoft.com/office/drawing/2014/main" id="{A412BECB-E20A-4F2E-866B-EF891FAFED05}"/>
                </a:ext>
              </a:extLst>
            </p:cNvPr>
            <p:cNvSpPr txBox="1"/>
            <p:nvPr/>
          </p:nvSpPr>
          <p:spPr>
            <a:xfrm>
              <a:off x="4105175" y="638271"/>
              <a:ext cx="3981651" cy="1015663"/>
            </a:xfrm>
            <a:prstGeom prst="rect">
              <a:avLst/>
            </a:prstGeom>
            <a:noFill/>
          </p:spPr>
          <p:txBody>
            <a:bodyPr wrap="square" rtlCol="0">
              <a:spAutoFit/>
            </a:bodyPr>
            <a:lstStyle/>
            <a:p>
              <a:r>
                <a:rPr lang="en-US" altLang="zh-CN" sz="6000" dirty="0">
                  <a:solidFill>
                    <a:schemeClr val="bg1">
                      <a:alpha val="12000"/>
                    </a:schemeClr>
                  </a:solidFill>
                </a:rPr>
                <a:t>CONTENTS</a:t>
              </a:r>
              <a:endParaRPr lang="zh-CN" altLang="en-US" sz="6000" dirty="0">
                <a:solidFill>
                  <a:schemeClr val="bg1">
                    <a:alpha val="12000"/>
                  </a:schemeClr>
                </a:solidFill>
              </a:endParaRPr>
            </a:p>
          </p:txBody>
        </p:sp>
        <p:sp>
          <p:nvSpPr>
            <p:cNvPr id="22" name="文本框 21">
              <a:extLst>
                <a:ext uri="{FF2B5EF4-FFF2-40B4-BE49-F238E27FC236}">
                  <a16:creationId xmlns:a16="http://schemas.microsoft.com/office/drawing/2014/main" id="{55B40C26-66A8-4C14-9C9C-15D98F364444}"/>
                </a:ext>
              </a:extLst>
            </p:cNvPr>
            <p:cNvSpPr txBox="1"/>
            <p:nvPr/>
          </p:nvSpPr>
          <p:spPr>
            <a:xfrm>
              <a:off x="5052042" y="328665"/>
              <a:ext cx="2087917" cy="1107996"/>
            </a:xfrm>
            <a:prstGeom prst="rect">
              <a:avLst/>
            </a:prstGeom>
            <a:noFill/>
          </p:spPr>
          <p:txBody>
            <a:bodyPr wrap="square" rtlCol="0">
              <a:spAutoFit/>
            </a:bodyPr>
            <a:lstStyle/>
            <a:p>
              <a:r>
                <a:rPr lang="zh-CN" altLang="en-US" sz="6600" b="1" spc="900" dirty="0">
                  <a:solidFill>
                    <a:schemeClr val="bg1"/>
                  </a:solidFill>
                  <a:latin typeface="+mn-ea"/>
                  <a:ea typeface="+mn-ea"/>
                </a:rPr>
                <a:t>目录</a:t>
              </a:r>
            </a:p>
          </p:txBody>
        </p:sp>
      </p:grpSp>
      <p:sp>
        <p:nvSpPr>
          <p:cNvPr id="25" name="文本框 24">
            <a:extLst>
              <a:ext uri="{FF2B5EF4-FFF2-40B4-BE49-F238E27FC236}">
                <a16:creationId xmlns:a16="http://schemas.microsoft.com/office/drawing/2014/main" id="{9AC85AFD-4CD7-42A9-9732-3FF64F63275E}"/>
              </a:ext>
            </a:extLst>
          </p:cNvPr>
          <p:cNvSpPr txBox="1"/>
          <p:nvPr/>
        </p:nvSpPr>
        <p:spPr>
          <a:xfrm>
            <a:off x="821459" y="3482871"/>
            <a:ext cx="1960944" cy="707886"/>
          </a:xfrm>
          <a:prstGeom prst="rect">
            <a:avLst/>
          </a:prstGeom>
          <a:noFill/>
        </p:spPr>
        <p:txBody>
          <a:bodyPr wrap="square" lIns="0" rtlCol="0">
            <a:spAutoFit/>
          </a:bodyPr>
          <a:lstStyle/>
          <a:p>
            <a:r>
              <a:rPr lang="en-US" altLang="zh-CN" sz="2000" dirty="0" err="1">
                <a:solidFill>
                  <a:schemeClr val="bg1">
                    <a:lumMod val="65000"/>
                  </a:schemeClr>
                </a:solidFill>
              </a:rPr>
              <a:t>Intoduction</a:t>
            </a:r>
            <a:r>
              <a:rPr lang="en-US" altLang="zh-CN" sz="2000" dirty="0">
                <a:solidFill>
                  <a:schemeClr val="bg1">
                    <a:lumMod val="65000"/>
                  </a:schemeClr>
                </a:solidFill>
              </a:rPr>
              <a:t> of Disjoint Set </a:t>
            </a:r>
            <a:endParaRPr lang="zh-CN" altLang="en-US" sz="2000" dirty="0">
              <a:solidFill>
                <a:schemeClr val="bg1">
                  <a:lumMod val="65000"/>
                </a:schemeClr>
              </a:solidFill>
            </a:endParaRPr>
          </a:p>
        </p:txBody>
      </p:sp>
      <p:sp>
        <p:nvSpPr>
          <p:cNvPr id="26" name="文本框 25">
            <a:extLst>
              <a:ext uri="{FF2B5EF4-FFF2-40B4-BE49-F238E27FC236}">
                <a16:creationId xmlns:a16="http://schemas.microsoft.com/office/drawing/2014/main" id="{EEBFF293-31D3-422F-8351-CC762548098A}"/>
              </a:ext>
            </a:extLst>
          </p:cNvPr>
          <p:cNvSpPr txBox="1"/>
          <p:nvPr/>
        </p:nvSpPr>
        <p:spPr>
          <a:xfrm>
            <a:off x="4863570" y="3482871"/>
            <a:ext cx="2367108" cy="40011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altLang="zh-CN" dirty="0"/>
              <a:t>Application</a:t>
            </a:r>
            <a:endParaRPr lang="zh-CN" altLang="en-US" dirty="0"/>
          </a:p>
        </p:txBody>
      </p:sp>
      <p:sp>
        <p:nvSpPr>
          <p:cNvPr id="27" name="文本框 26">
            <a:extLst>
              <a:ext uri="{FF2B5EF4-FFF2-40B4-BE49-F238E27FC236}">
                <a16:creationId xmlns:a16="http://schemas.microsoft.com/office/drawing/2014/main" id="{17E46563-A30B-4612-8E7E-303275E9DBEB}"/>
              </a:ext>
            </a:extLst>
          </p:cNvPr>
          <p:cNvSpPr txBox="1"/>
          <p:nvPr/>
        </p:nvSpPr>
        <p:spPr>
          <a:xfrm>
            <a:off x="9311845" y="3482871"/>
            <a:ext cx="2555235" cy="40011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altLang="zh-CN" dirty="0"/>
              <a:t>Analysis of</a:t>
            </a:r>
            <a:r>
              <a:rPr lang="zh-CN" altLang="en-US" dirty="0"/>
              <a:t> </a:t>
            </a:r>
            <a:r>
              <a:rPr lang="en-US" altLang="zh-CN" dirty="0"/>
              <a:t>Problems</a:t>
            </a:r>
            <a:endParaRPr lang="zh-CN" altLang="en-US" dirty="0"/>
          </a:p>
        </p:txBody>
      </p:sp>
      <p:sp>
        <p:nvSpPr>
          <p:cNvPr id="2" name="Rectangle 1">
            <a:extLst>
              <a:ext uri="{FF2B5EF4-FFF2-40B4-BE49-F238E27FC236}">
                <a16:creationId xmlns:a16="http://schemas.microsoft.com/office/drawing/2014/main" id="{5310E7BE-6934-3145-9AA2-0D068FD24D33}"/>
              </a:ext>
            </a:extLst>
          </p:cNvPr>
          <p:cNvSpPr/>
          <p:nvPr/>
        </p:nvSpPr>
        <p:spPr>
          <a:xfrm>
            <a:off x="2619632" y="4510217"/>
            <a:ext cx="1186249" cy="1776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ectangle 17">
            <a:extLst>
              <a:ext uri="{FF2B5EF4-FFF2-40B4-BE49-F238E27FC236}">
                <a16:creationId xmlns:a16="http://schemas.microsoft.com/office/drawing/2014/main" id="{3811E7E5-A4AD-CB40-A605-961D90456DF7}"/>
              </a:ext>
            </a:extLst>
          </p:cNvPr>
          <p:cNvSpPr/>
          <p:nvPr/>
        </p:nvSpPr>
        <p:spPr>
          <a:xfrm>
            <a:off x="6492804" y="4445685"/>
            <a:ext cx="1341380" cy="18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561780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95E70B-1925-B846-A0E3-D4FF940CE475}"/>
              </a:ext>
            </a:extLst>
          </p:cNvPr>
          <p:cNvSpPr>
            <a:spLocks noGrp="1"/>
          </p:cNvSpPr>
          <p:nvPr>
            <p:ph type="body" sz="quarter" idx="12"/>
          </p:nvPr>
        </p:nvSpPr>
        <p:spPr/>
        <p:txBody>
          <a:bodyPr/>
          <a:lstStyle/>
          <a:p>
            <a:pPr marL="0" indent="0">
              <a:buNone/>
            </a:pPr>
            <a:r>
              <a:rPr lang="zh-CN" altLang="en-US" dirty="0"/>
              <a:t>问题解决</a:t>
            </a:r>
            <a:r>
              <a:rPr lang="en-CN" dirty="0"/>
              <a:t>步骤</a:t>
            </a:r>
          </a:p>
        </p:txBody>
      </p:sp>
      <p:sp>
        <p:nvSpPr>
          <p:cNvPr id="7" name="TextBox 6">
            <a:extLst>
              <a:ext uri="{FF2B5EF4-FFF2-40B4-BE49-F238E27FC236}">
                <a16:creationId xmlns:a16="http://schemas.microsoft.com/office/drawing/2014/main" id="{B496A46D-0A04-BB40-BE33-0F7F97C22A35}"/>
              </a:ext>
            </a:extLst>
          </p:cNvPr>
          <p:cNvSpPr txBox="1"/>
          <p:nvPr/>
        </p:nvSpPr>
        <p:spPr>
          <a:xfrm>
            <a:off x="716692" y="692300"/>
            <a:ext cx="10070757" cy="5577296"/>
          </a:xfrm>
          <a:prstGeom prst="rect">
            <a:avLst/>
          </a:prstGeom>
          <a:noFill/>
        </p:spPr>
        <p:txBody>
          <a:bodyPr wrap="square" rtlCol="0">
            <a:spAutoFit/>
          </a:bodyPr>
          <a:lstStyle/>
          <a:p>
            <a:pPr marL="800100" lvl="1" indent="-342900">
              <a:lnSpc>
                <a:spcPct val="150000"/>
              </a:lnSpc>
              <a:buFont typeface="Wingdings" pitchFamily="2" charset="2"/>
              <a:buChar char="q"/>
            </a:pPr>
            <a:r>
              <a:rPr lang="zh-CN" altLang="en-US" sz="2000" b="1" dirty="0"/>
              <a:t>初始化时，没有任何已知的关系信息，因此所有元素自身构成一个集合</a:t>
            </a:r>
            <a:endParaRPr lang="en-US" altLang="zh-CN" sz="2000" b="1" dirty="0"/>
          </a:p>
          <a:p>
            <a:pPr marL="800100" lvl="1" indent="-342900">
              <a:lnSpc>
                <a:spcPct val="150000"/>
              </a:lnSpc>
              <a:buFont typeface="Wingdings" pitchFamily="2" charset="2"/>
              <a:buChar char="q"/>
            </a:pPr>
            <a:r>
              <a:rPr lang="zh-CN" altLang="en-US" sz="2000" b="1" dirty="0"/>
              <a:t>每得知一条关系信息，就使用</a:t>
            </a:r>
            <a:r>
              <a:rPr lang="en-US" altLang="zh-CN" sz="2000" b="1" dirty="0"/>
              <a:t>Union</a:t>
            </a:r>
            <a:r>
              <a:rPr lang="zh-CN" altLang="en-US" sz="2000" b="1" dirty="0"/>
              <a:t>操作和</a:t>
            </a:r>
            <a:r>
              <a:rPr lang="en-US" altLang="zh-CN" sz="2000" b="1" dirty="0"/>
              <a:t>Find</a:t>
            </a:r>
            <a:r>
              <a:rPr lang="zh-CN" altLang="en-US" sz="2000" b="1" dirty="0"/>
              <a:t>操作动态更新并查集；</a:t>
            </a:r>
            <a:br>
              <a:rPr lang="en-US" altLang="zh-CN" sz="2000" b="1" dirty="0"/>
            </a:br>
            <a:r>
              <a:rPr lang="zh-CN" altLang="en-US" sz="2000" b="1" dirty="0"/>
              <a:t>随着已知关系信息的增多，集合数目将变少，每个集合内包含元素数目将变多。</a:t>
            </a:r>
            <a:endParaRPr lang="en-US" altLang="zh-CN" sz="2000" b="1" dirty="0"/>
          </a:p>
          <a:p>
            <a:pPr marL="800100" lvl="1" indent="-342900">
              <a:lnSpc>
                <a:spcPct val="150000"/>
              </a:lnSpc>
              <a:buFont typeface="Wingdings" pitchFamily="2" charset="2"/>
              <a:buChar char="q"/>
            </a:pPr>
            <a:r>
              <a:rPr lang="zh-CN" altLang="en-US" sz="2000" b="1" dirty="0"/>
              <a:t>假定现在我们得知了一条关系信息「</a:t>
            </a:r>
            <a:r>
              <a:rPr lang="en-US" altLang="zh-CN" sz="2000" b="1" dirty="0"/>
              <a:t>x</a:t>
            </a:r>
            <a:r>
              <a:rPr lang="zh-CN" altLang="en-US" sz="2000" b="1" dirty="0"/>
              <a:t>和</a:t>
            </a:r>
            <a:r>
              <a:rPr lang="en-US" altLang="zh-CN" sz="2000" b="1" dirty="0"/>
              <a:t>y</a:t>
            </a:r>
            <a:r>
              <a:rPr lang="zh-CN" altLang="en-US" sz="2000" b="1" dirty="0"/>
              <a:t>的关系是</a:t>
            </a:r>
            <a:r>
              <a:rPr lang="en-US" altLang="zh-CN" sz="2000" b="1" dirty="0" err="1"/>
              <a:t>rexy</a:t>
            </a:r>
            <a:r>
              <a:rPr lang="zh-CN" altLang="en-US" sz="2000" b="1" dirty="0"/>
              <a:t>」</a:t>
            </a:r>
            <a:endParaRPr lang="en-US" altLang="zh-CN" sz="2000" b="1" dirty="0"/>
          </a:p>
          <a:p>
            <a:pPr marL="1257300" lvl="2" indent="-342900">
              <a:lnSpc>
                <a:spcPct val="150000"/>
              </a:lnSpc>
              <a:buFont typeface="Wingdings" pitchFamily="2" charset="2"/>
              <a:buChar char="q"/>
            </a:pPr>
            <a:r>
              <a:rPr lang="en-US" altLang="zh-CN" sz="2000" b="1" dirty="0">
                <a:solidFill>
                  <a:srgbClr val="0070C0"/>
                </a:solidFill>
              </a:rPr>
              <a:t>1.</a:t>
            </a:r>
            <a:r>
              <a:rPr lang="zh-CN" altLang="en-US" sz="2000" b="1" dirty="0">
                <a:solidFill>
                  <a:srgbClr val="0070C0"/>
                </a:solidFill>
              </a:rPr>
              <a:t>如果</a:t>
            </a:r>
            <a:r>
              <a:rPr lang="en-US" altLang="zh-CN" sz="2000" b="1" dirty="0">
                <a:solidFill>
                  <a:srgbClr val="0070C0"/>
                </a:solidFill>
              </a:rPr>
              <a:t>x</a:t>
            </a:r>
            <a:r>
              <a:rPr lang="zh-CN" altLang="en-US" sz="2000" b="1" dirty="0">
                <a:solidFill>
                  <a:srgbClr val="0070C0"/>
                </a:solidFill>
              </a:rPr>
              <a:t>和</a:t>
            </a:r>
            <a:r>
              <a:rPr lang="en-US" altLang="zh-CN" sz="2000" b="1" dirty="0">
                <a:solidFill>
                  <a:srgbClr val="0070C0"/>
                </a:solidFill>
              </a:rPr>
              <a:t>y</a:t>
            </a:r>
            <a:r>
              <a:rPr lang="zh-CN" altLang="en-US" sz="2000" b="1" dirty="0">
                <a:solidFill>
                  <a:srgbClr val="0070C0"/>
                </a:solidFill>
              </a:rPr>
              <a:t>不在同一个集合，则</a:t>
            </a:r>
            <a:r>
              <a:rPr lang="en-US" altLang="zh-CN" sz="2000" b="1" dirty="0">
                <a:solidFill>
                  <a:srgbClr val="0070C0"/>
                </a:solidFill>
              </a:rPr>
              <a:t>x</a:t>
            </a:r>
            <a:r>
              <a:rPr lang="zh-CN" altLang="en-US" sz="2000" b="1" dirty="0">
                <a:solidFill>
                  <a:srgbClr val="0070C0"/>
                </a:solidFill>
              </a:rPr>
              <a:t>和</a:t>
            </a:r>
            <a:r>
              <a:rPr lang="en-US" altLang="zh-CN" sz="2000" b="1" dirty="0">
                <a:solidFill>
                  <a:srgbClr val="0070C0"/>
                </a:solidFill>
              </a:rPr>
              <a:t>y</a:t>
            </a:r>
            <a:r>
              <a:rPr lang="zh-CN" altLang="en-US" sz="2000" b="1" dirty="0">
                <a:solidFill>
                  <a:srgbClr val="0070C0"/>
                </a:solidFill>
              </a:rPr>
              <a:t>之间没有已知的关系，我们把新得知的关系作为</a:t>
            </a:r>
            <a:r>
              <a:rPr lang="en-US" altLang="zh-CN" sz="2000" b="1" dirty="0">
                <a:solidFill>
                  <a:srgbClr val="0070C0"/>
                </a:solidFill>
              </a:rPr>
              <a:t>x</a:t>
            </a:r>
            <a:r>
              <a:rPr lang="zh-CN" altLang="en-US" sz="2000" b="1" dirty="0">
                <a:solidFill>
                  <a:srgbClr val="0070C0"/>
                </a:solidFill>
              </a:rPr>
              <a:t>和</a:t>
            </a:r>
            <a:r>
              <a:rPr lang="en-US" altLang="zh-CN" sz="2000" b="1" dirty="0">
                <a:solidFill>
                  <a:srgbClr val="0070C0"/>
                </a:solidFill>
              </a:rPr>
              <a:t>y</a:t>
            </a:r>
            <a:r>
              <a:rPr lang="zh-CN" altLang="en-US" sz="2000" b="1" dirty="0">
                <a:solidFill>
                  <a:srgbClr val="0070C0"/>
                </a:solidFill>
              </a:rPr>
              <a:t>的关系，具体通过</a:t>
            </a:r>
            <a:r>
              <a:rPr lang="en-US" altLang="zh-CN" sz="2000" b="1" dirty="0">
                <a:solidFill>
                  <a:srgbClr val="0070C0"/>
                </a:solidFill>
              </a:rPr>
              <a:t>Union</a:t>
            </a:r>
            <a:r>
              <a:rPr lang="zh-CN" altLang="en-US" sz="2000" b="1" dirty="0">
                <a:solidFill>
                  <a:srgbClr val="0070C0"/>
                </a:solidFill>
              </a:rPr>
              <a:t>操作和</a:t>
            </a:r>
            <a:r>
              <a:rPr lang="en-US" altLang="zh-CN" sz="2000" b="1" dirty="0">
                <a:solidFill>
                  <a:srgbClr val="0070C0"/>
                </a:solidFill>
              </a:rPr>
              <a:t>Find</a:t>
            </a:r>
            <a:r>
              <a:rPr lang="zh-CN" altLang="en-US" sz="2000" b="1" dirty="0">
                <a:solidFill>
                  <a:srgbClr val="0070C0"/>
                </a:solidFill>
              </a:rPr>
              <a:t>操作实现</a:t>
            </a:r>
            <a:endParaRPr lang="en-US" altLang="zh-CN" sz="2000" b="1" dirty="0">
              <a:solidFill>
                <a:srgbClr val="0070C0"/>
              </a:solidFill>
            </a:endParaRPr>
          </a:p>
          <a:p>
            <a:pPr marL="1257300" lvl="2" indent="-342900">
              <a:lnSpc>
                <a:spcPct val="150000"/>
              </a:lnSpc>
              <a:buFont typeface="Wingdings" pitchFamily="2" charset="2"/>
              <a:buChar char="q"/>
            </a:pPr>
            <a:r>
              <a:rPr lang="en-US" altLang="zh-CN" sz="2000" b="1" dirty="0">
                <a:solidFill>
                  <a:srgbClr val="0070C0"/>
                </a:solidFill>
              </a:rPr>
              <a:t>2.</a:t>
            </a:r>
            <a:r>
              <a:rPr lang="zh-CN" altLang="en-US" sz="2000" b="1" dirty="0">
                <a:solidFill>
                  <a:srgbClr val="0070C0"/>
                </a:solidFill>
              </a:rPr>
              <a:t>如果</a:t>
            </a:r>
            <a:r>
              <a:rPr lang="en-US" altLang="zh-CN" sz="2000" b="1" dirty="0">
                <a:solidFill>
                  <a:srgbClr val="0070C0"/>
                </a:solidFill>
              </a:rPr>
              <a:t>x</a:t>
            </a:r>
            <a:r>
              <a:rPr lang="zh-CN" altLang="en-US" sz="2000" b="1" dirty="0">
                <a:solidFill>
                  <a:srgbClr val="0070C0"/>
                </a:solidFill>
              </a:rPr>
              <a:t>和</a:t>
            </a:r>
            <a:r>
              <a:rPr lang="en-US" altLang="zh-CN" sz="2000" b="1" dirty="0">
                <a:solidFill>
                  <a:srgbClr val="0070C0"/>
                </a:solidFill>
              </a:rPr>
              <a:t>y</a:t>
            </a:r>
            <a:r>
              <a:rPr lang="zh-CN" altLang="en-US" sz="2000" b="1" dirty="0">
                <a:solidFill>
                  <a:srgbClr val="0070C0"/>
                </a:solidFill>
              </a:rPr>
              <a:t>在同一个集合，则</a:t>
            </a:r>
            <a:r>
              <a:rPr lang="en-US" altLang="zh-CN" sz="2000" b="1" dirty="0">
                <a:solidFill>
                  <a:srgbClr val="0070C0"/>
                </a:solidFill>
              </a:rPr>
              <a:t>x</a:t>
            </a:r>
            <a:r>
              <a:rPr lang="zh-CN" altLang="en-US" sz="2000" b="1" dirty="0">
                <a:solidFill>
                  <a:srgbClr val="0070C0"/>
                </a:solidFill>
              </a:rPr>
              <a:t>和</a:t>
            </a:r>
            <a:r>
              <a:rPr lang="en-US" altLang="zh-CN" sz="2000" b="1" dirty="0">
                <a:solidFill>
                  <a:srgbClr val="0070C0"/>
                </a:solidFill>
              </a:rPr>
              <a:t>y</a:t>
            </a:r>
            <a:r>
              <a:rPr lang="zh-CN" altLang="en-US" sz="2000" b="1" dirty="0">
                <a:solidFill>
                  <a:srgbClr val="0070C0"/>
                </a:solidFill>
              </a:rPr>
              <a:t>之间已经有确定的关系</a:t>
            </a:r>
            <a:r>
              <a:rPr lang="en-US" altLang="zh-CN" sz="2000" b="1" dirty="0" err="1">
                <a:solidFill>
                  <a:srgbClr val="0070C0"/>
                </a:solidFill>
              </a:rPr>
              <a:t>rexy</a:t>
            </a:r>
            <a:r>
              <a:rPr lang="en-US" altLang="zh-CN" sz="2000" b="1" dirty="0">
                <a:solidFill>
                  <a:srgbClr val="0070C0"/>
                </a:solidFill>
              </a:rPr>
              <a:t>'</a:t>
            </a:r>
            <a:r>
              <a:rPr lang="zh-CN" altLang="en-US" sz="2000" b="1" dirty="0">
                <a:solidFill>
                  <a:srgbClr val="0070C0"/>
                </a:solidFill>
              </a:rPr>
              <a:t>，我们不改变</a:t>
            </a:r>
            <a:r>
              <a:rPr lang="en-US" altLang="zh-CN" sz="2000" b="1" dirty="0">
                <a:solidFill>
                  <a:srgbClr val="0070C0"/>
                </a:solidFill>
              </a:rPr>
              <a:t>x</a:t>
            </a:r>
            <a:r>
              <a:rPr lang="zh-CN" altLang="en-US" sz="2000" b="1" dirty="0">
                <a:solidFill>
                  <a:srgbClr val="0070C0"/>
                </a:solidFill>
              </a:rPr>
              <a:t>和</a:t>
            </a:r>
            <a:r>
              <a:rPr lang="en-US" altLang="zh-CN" sz="2000" b="1" dirty="0">
                <a:solidFill>
                  <a:srgbClr val="0070C0"/>
                </a:solidFill>
              </a:rPr>
              <a:t>y</a:t>
            </a:r>
            <a:r>
              <a:rPr lang="zh-CN" altLang="en-US" sz="2000" b="1" dirty="0">
                <a:solidFill>
                  <a:srgbClr val="0070C0"/>
                </a:solidFill>
              </a:rPr>
              <a:t>的已有关系，而只去判断新得知的关系信息说法是否正确，即是否有</a:t>
            </a:r>
            <a:r>
              <a:rPr lang="en-US" altLang="zh-CN" sz="2000" b="1" dirty="0" err="1">
                <a:solidFill>
                  <a:srgbClr val="0070C0"/>
                </a:solidFill>
              </a:rPr>
              <a:t>rexy</a:t>
            </a:r>
            <a:r>
              <a:rPr lang="en-US" altLang="zh-CN" sz="2000" b="1" dirty="0">
                <a:solidFill>
                  <a:srgbClr val="0070C0"/>
                </a:solidFill>
              </a:rPr>
              <a:t>'==</a:t>
            </a:r>
            <a:r>
              <a:rPr lang="en-US" altLang="zh-CN" sz="2000" b="1" dirty="0" err="1">
                <a:solidFill>
                  <a:srgbClr val="0070C0"/>
                </a:solidFill>
              </a:rPr>
              <a:t>rexy</a:t>
            </a:r>
            <a:endParaRPr lang="en-US" altLang="zh-CN" sz="2000" b="1" dirty="0">
              <a:solidFill>
                <a:srgbClr val="0070C0"/>
              </a:solidFill>
            </a:endParaRPr>
          </a:p>
          <a:p>
            <a:pPr marL="800100" lvl="1" indent="-342900">
              <a:lnSpc>
                <a:spcPct val="150000"/>
              </a:lnSpc>
              <a:buFont typeface="Wingdings" pitchFamily="2" charset="2"/>
              <a:buChar char="q"/>
            </a:pPr>
            <a:r>
              <a:rPr lang="zh-CN" altLang="en-US" sz="2000" b="1" dirty="0"/>
              <a:t>根结点</a:t>
            </a:r>
            <a:r>
              <a:rPr lang="en-US" altLang="zh-CN" sz="2000" b="1" dirty="0"/>
              <a:t>x</a:t>
            </a:r>
            <a:r>
              <a:rPr lang="zh-CN" altLang="en-US" sz="2000" b="1" dirty="0"/>
              <a:t>的</a:t>
            </a:r>
            <a:r>
              <a:rPr lang="en-US" altLang="zh-CN" sz="2000" b="1" dirty="0"/>
              <a:t>fa[x]</a:t>
            </a:r>
            <a:r>
              <a:rPr lang="zh-CN" altLang="en-US" sz="2000" b="1" dirty="0"/>
              <a:t>是</a:t>
            </a:r>
            <a:r>
              <a:rPr lang="en-US" altLang="zh-CN" sz="2000" b="1" dirty="0"/>
              <a:t>x</a:t>
            </a:r>
            <a:r>
              <a:rPr lang="zh-CN" altLang="en-US" sz="2000" b="1" dirty="0"/>
              <a:t>自身；</a:t>
            </a:r>
            <a:br>
              <a:rPr lang="en-US" altLang="zh-CN" sz="2000" b="1" dirty="0"/>
            </a:br>
            <a:r>
              <a:rPr lang="zh-CN" altLang="en-US" sz="2000" b="1" dirty="0"/>
              <a:t>      根结点</a:t>
            </a:r>
            <a:r>
              <a:rPr lang="en-US" altLang="zh-CN" sz="2000" b="1" dirty="0"/>
              <a:t>x</a:t>
            </a:r>
            <a:r>
              <a:rPr lang="zh-CN" altLang="en-US" sz="2000" b="1" dirty="0"/>
              <a:t>的</a:t>
            </a:r>
            <a:r>
              <a:rPr lang="en-US" altLang="zh-CN" sz="2000" b="1" dirty="0"/>
              <a:t>re[x]</a:t>
            </a:r>
            <a:r>
              <a:rPr lang="zh-CN" altLang="en-US" sz="2000" b="1" dirty="0"/>
              <a:t>即</a:t>
            </a:r>
            <a:r>
              <a:rPr lang="en-US" altLang="zh-CN" sz="2000" b="1" dirty="0"/>
              <a:t>x</a:t>
            </a:r>
            <a:r>
              <a:rPr lang="zh-CN" altLang="en-US" sz="2000" b="1" dirty="0"/>
              <a:t>和</a:t>
            </a:r>
            <a:r>
              <a:rPr lang="en-US" altLang="zh-CN" sz="2000" b="1" dirty="0"/>
              <a:t>x</a:t>
            </a:r>
            <a:r>
              <a:rPr lang="zh-CN" altLang="en-US" sz="2000" b="1" dirty="0"/>
              <a:t>自身的关系，需要根据实际意义确定这种关系是关系集</a:t>
            </a:r>
            <a:r>
              <a:rPr lang="en-US" altLang="zh-CN" sz="2000" b="1" dirty="0"/>
              <a:t>R</a:t>
            </a:r>
            <a:r>
              <a:rPr lang="zh-CN" altLang="en-US" sz="2000" b="1" dirty="0"/>
              <a:t>中的哪一种关系。</a:t>
            </a:r>
          </a:p>
        </p:txBody>
      </p:sp>
    </p:spTree>
    <p:extLst>
      <p:ext uri="{BB962C8B-B14F-4D97-AF65-F5344CB8AC3E}">
        <p14:creationId xmlns:p14="http://schemas.microsoft.com/office/powerpoint/2010/main" val="3129650198"/>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1556EE-0530-4750-BD27-79A630265C13}"/>
              </a:ext>
            </a:extLst>
          </p:cNvPr>
          <p:cNvSpPr>
            <a:spLocks noGrp="1"/>
          </p:cNvSpPr>
          <p:nvPr>
            <p:ph type="body" sz="quarter" idx="12"/>
          </p:nvPr>
        </p:nvSpPr>
        <p:spPr/>
        <p:txBody>
          <a:bodyPr/>
          <a:lstStyle/>
          <a:p>
            <a:pPr marL="0" indent="0">
              <a:buNone/>
            </a:pPr>
            <a:r>
              <a:rPr lang="zh-CN" altLang="en-US" dirty="0"/>
              <a:t>解决过程中的三大问题</a:t>
            </a:r>
          </a:p>
        </p:txBody>
      </p:sp>
      <p:sp>
        <p:nvSpPr>
          <p:cNvPr id="14" name="文本框 13">
            <a:extLst>
              <a:ext uri="{FF2B5EF4-FFF2-40B4-BE49-F238E27FC236}">
                <a16:creationId xmlns:a16="http://schemas.microsoft.com/office/drawing/2014/main" id="{772021C8-5307-44AF-AC0A-9EF7BBA264DF}"/>
              </a:ext>
            </a:extLst>
          </p:cNvPr>
          <p:cNvSpPr txBox="1"/>
          <p:nvPr/>
        </p:nvSpPr>
        <p:spPr>
          <a:xfrm>
            <a:off x="1701984" y="3185816"/>
            <a:ext cx="1625755" cy="769441"/>
          </a:xfrm>
          <a:prstGeom prst="rect">
            <a:avLst/>
          </a:prstGeom>
          <a:noFill/>
        </p:spPr>
        <p:txBody>
          <a:bodyPr wrap="square" rtlCol="0">
            <a:spAutoFit/>
          </a:bodyPr>
          <a:lstStyle/>
          <a:p>
            <a:pPr algn="ctr"/>
            <a:r>
              <a:rPr lang="en-US" altLang="zh-CN" sz="2200" b="1" dirty="0">
                <a:latin typeface="+mn-ea"/>
              </a:rPr>
              <a:t>find</a:t>
            </a:r>
            <a:r>
              <a:rPr lang="zh-CN" altLang="en-US" sz="2200" b="1" dirty="0">
                <a:latin typeface="+mn-ea"/>
              </a:rPr>
              <a:t>操作的关系更新</a:t>
            </a:r>
          </a:p>
        </p:txBody>
      </p:sp>
      <p:sp>
        <p:nvSpPr>
          <p:cNvPr id="84" name="文本框 83">
            <a:extLst>
              <a:ext uri="{FF2B5EF4-FFF2-40B4-BE49-F238E27FC236}">
                <a16:creationId xmlns:a16="http://schemas.microsoft.com/office/drawing/2014/main" id="{7ACBA48D-4DBB-496A-8BB5-9796A49F8B81}"/>
              </a:ext>
            </a:extLst>
          </p:cNvPr>
          <p:cNvSpPr txBox="1"/>
          <p:nvPr/>
        </p:nvSpPr>
        <p:spPr>
          <a:xfrm>
            <a:off x="5295421" y="3185816"/>
            <a:ext cx="1638856" cy="769441"/>
          </a:xfrm>
          <a:prstGeom prst="rect">
            <a:avLst/>
          </a:prstGeom>
          <a:noFill/>
        </p:spPr>
        <p:txBody>
          <a:bodyPr wrap="square" rtlCol="0">
            <a:spAutoFit/>
          </a:bodyPr>
          <a:lstStyle/>
          <a:p>
            <a:pPr algn="ctr"/>
            <a:r>
              <a:rPr lang="en-US" altLang="zh-CN" sz="2200" b="1" dirty="0">
                <a:latin typeface="+mn-ea"/>
              </a:rPr>
              <a:t>union</a:t>
            </a:r>
            <a:r>
              <a:rPr lang="zh-CN" altLang="en-US" sz="2200" b="1" dirty="0">
                <a:latin typeface="+mn-ea"/>
              </a:rPr>
              <a:t>操作的关系更新</a:t>
            </a:r>
          </a:p>
        </p:txBody>
      </p:sp>
      <p:sp>
        <p:nvSpPr>
          <p:cNvPr id="106" name="文本框 105">
            <a:extLst>
              <a:ext uri="{FF2B5EF4-FFF2-40B4-BE49-F238E27FC236}">
                <a16:creationId xmlns:a16="http://schemas.microsoft.com/office/drawing/2014/main" id="{B1238480-07C3-4F8F-B35E-BAFB1A5D412E}"/>
              </a:ext>
            </a:extLst>
          </p:cNvPr>
          <p:cNvSpPr txBox="1"/>
          <p:nvPr/>
        </p:nvSpPr>
        <p:spPr>
          <a:xfrm>
            <a:off x="8901959" y="3185815"/>
            <a:ext cx="1638856" cy="769441"/>
          </a:xfrm>
          <a:prstGeom prst="rect">
            <a:avLst/>
          </a:prstGeom>
          <a:noFill/>
        </p:spPr>
        <p:txBody>
          <a:bodyPr wrap="square" rtlCol="0">
            <a:spAutoFit/>
          </a:bodyPr>
          <a:lstStyle/>
          <a:p>
            <a:pPr algn="ctr"/>
            <a:r>
              <a:rPr lang="zh-CN" altLang="en-US" sz="2200" b="1" dirty="0">
                <a:latin typeface="+mn-ea"/>
              </a:rPr>
              <a:t>同集合元素的关系计算</a:t>
            </a:r>
          </a:p>
        </p:txBody>
      </p:sp>
      <p:sp>
        <p:nvSpPr>
          <p:cNvPr id="47" name="Freeform 17">
            <a:extLst>
              <a:ext uri="{FF2B5EF4-FFF2-40B4-BE49-F238E27FC236}">
                <a16:creationId xmlns:a16="http://schemas.microsoft.com/office/drawing/2014/main" id="{A0E36C3C-0AA7-46B1-A3AE-76A0566975F7}"/>
              </a:ext>
            </a:extLst>
          </p:cNvPr>
          <p:cNvSpPr>
            <a:spLocks noEditPoints="1"/>
          </p:cNvSpPr>
          <p:nvPr/>
        </p:nvSpPr>
        <p:spPr bwMode="auto">
          <a:xfrm>
            <a:off x="2240190" y="2023359"/>
            <a:ext cx="549341" cy="620551"/>
          </a:xfrm>
          <a:custGeom>
            <a:avLst/>
            <a:gdLst>
              <a:gd name="T0" fmla="*/ 37 w 162"/>
              <a:gd name="T1" fmla="*/ 26 h 183"/>
              <a:gd name="T2" fmla="*/ 6 w 162"/>
              <a:gd name="T3" fmla="*/ 43 h 183"/>
              <a:gd name="T4" fmla="*/ 80 w 162"/>
              <a:gd name="T5" fmla="*/ 85 h 183"/>
              <a:gd name="T6" fmla="*/ 112 w 162"/>
              <a:gd name="T7" fmla="*/ 69 h 183"/>
              <a:gd name="T8" fmla="*/ 37 w 162"/>
              <a:gd name="T9" fmla="*/ 26 h 183"/>
              <a:gd name="T10" fmla="*/ 155 w 162"/>
              <a:gd name="T11" fmla="*/ 44 h 183"/>
              <a:gd name="T12" fmla="*/ 80 w 162"/>
              <a:gd name="T13" fmla="*/ 0 h 183"/>
              <a:gd name="T14" fmla="*/ 52 w 162"/>
              <a:gd name="T15" fmla="*/ 17 h 183"/>
              <a:gd name="T16" fmla="*/ 127 w 162"/>
              <a:gd name="T17" fmla="*/ 59 h 183"/>
              <a:gd name="T18" fmla="*/ 155 w 162"/>
              <a:gd name="T19" fmla="*/ 44 h 183"/>
              <a:gd name="T20" fmla="*/ 88 w 162"/>
              <a:gd name="T21" fmla="*/ 98 h 183"/>
              <a:gd name="T22" fmla="*/ 88 w 162"/>
              <a:gd name="T23" fmla="*/ 183 h 183"/>
              <a:gd name="T24" fmla="*/ 162 w 162"/>
              <a:gd name="T25" fmla="*/ 141 h 183"/>
              <a:gd name="T26" fmla="*/ 162 w 162"/>
              <a:gd name="T27" fmla="*/ 56 h 183"/>
              <a:gd name="T28" fmla="*/ 88 w 162"/>
              <a:gd name="T29" fmla="*/ 98 h 183"/>
              <a:gd name="T30" fmla="*/ 0 w 162"/>
              <a:gd name="T31" fmla="*/ 141 h 183"/>
              <a:gd name="T32" fmla="*/ 73 w 162"/>
              <a:gd name="T33" fmla="*/ 183 h 183"/>
              <a:gd name="T34" fmla="*/ 73 w 162"/>
              <a:gd name="T35" fmla="*/ 98 h 183"/>
              <a:gd name="T36" fmla="*/ 0 w 162"/>
              <a:gd name="T37" fmla="*/ 56 h 183"/>
              <a:gd name="T38" fmla="*/ 0 w 162"/>
              <a:gd name="T39" fmla="*/ 14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83">
                <a:moveTo>
                  <a:pt x="37" y="26"/>
                </a:moveTo>
                <a:lnTo>
                  <a:pt x="6" y="43"/>
                </a:lnTo>
                <a:lnTo>
                  <a:pt x="80" y="85"/>
                </a:lnTo>
                <a:lnTo>
                  <a:pt x="112" y="69"/>
                </a:lnTo>
                <a:lnTo>
                  <a:pt x="37" y="26"/>
                </a:lnTo>
                <a:close/>
                <a:moveTo>
                  <a:pt x="155" y="44"/>
                </a:moveTo>
                <a:lnTo>
                  <a:pt x="80" y="0"/>
                </a:lnTo>
                <a:lnTo>
                  <a:pt x="52" y="17"/>
                </a:lnTo>
                <a:lnTo>
                  <a:pt x="127" y="59"/>
                </a:lnTo>
                <a:lnTo>
                  <a:pt x="155" y="44"/>
                </a:lnTo>
                <a:close/>
                <a:moveTo>
                  <a:pt x="88" y="98"/>
                </a:moveTo>
                <a:lnTo>
                  <a:pt x="88" y="183"/>
                </a:lnTo>
                <a:lnTo>
                  <a:pt x="162" y="141"/>
                </a:lnTo>
                <a:lnTo>
                  <a:pt x="162" y="56"/>
                </a:lnTo>
                <a:lnTo>
                  <a:pt x="88" y="98"/>
                </a:lnTo>
                <a:close/>
                <a:moveTo>
                  <a:pt x="0" y="141"/>
                </a:moveTo>
                <a:lnTo>
                  <a:pt x="73" y="183"/>
                </a:lnTo>
                <a:lnTo>
                  <a:pt x="73" y="98"/>
                </a:lnTo>
                <a:lnTo>
                  <a:pt x="0" y="56"/>
                </a:lnTo>
                <a:lnTo>
                  <a:pt x="0" y="1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5">
            <a:extLst>
              <a:ext uri="{FF2B5EF4-FFF2-40B4-BE49-F238E27FC236}">
                <a16:creationId xmlns:a16="http://schemas.microsoft.com/office/drawing/2014/main" id="{64BB8022-68FF-43A9-B468-1AC44DC42067}"/>
              </a:ext>
            </a:extLst>
          </p:cNvPr>
          <p:cNvSpPr>
            <a:spLocks noEditPoints="1"/>
          </p:cNvSpPr>
          <p:nvPr/>
        </p:nvSpPr>
        <p:spPr bwMode="auto">
          <a:xfrm>
            <a:off x="5818116" y="2168896"/>
            <a:ext cx="555768" cy="475014"/>
          </a:xfrm>
          <a:custGeom>
            <a:avLst/>
            <a:gdLst>
              <a:gd name="T0" fmla="*/ 98 w 98"/>
              <a:gd name="T1" fmla="*/ 0 h 83"/>
              <a:gd name="T2" fmla="*/ 34 w 98"/>
              <a:gd name="T3" fmla="*/ 0 h 83"/>
              <a:gd name="T4" fmla="*/ 34 w 98"/>
              <a:gd name="T5" fmla="*/ 20 h 83"/>
              <a:gd name="T6" fmla="*/ 98 w 98"/>
              <a:gd name="T7" fmla="*/ 20 h 83"/>
              <a:gd name="T8" fmla="*/ 98 w 98"/>
              <a:gd name="T9" fmla="*/ 0 h 83"/>
              <a:gd name="T10" fmla="*/ 98 w 98"/>
              <a:gd name="T11" fmla="*/ 32 h 83"/>
              <a:gd name="T12" fmla="*/ 34 w 98"/>
              <a:gd name="T13" fmla="*/ 32 h 83"/>
              <a:gd name="T14" fmla="*/ 34 w 98"/>
              <a:gd name="T15" fmla="*/ 52 h 83"/>
              <a:gd name="T16" fmla="*/ 98 w 98"/>
              <a:gd name="T17" fmla="*/ 52 h 83"/>
              <a:gd name="T18" fmla="*/ 98 w 98"/>
              <a:gd name="T19" fmla="*/ 32 h 83"/>
              <a:gd name="T20" fmla="*/ 34 w 98"/>
              <a:gd name="T21" fmla="*/ 63 h 83"/>
              <a:gd name="T22" fmla="*/ 34 w 98"/>
              <a:gd name="T23" fmla="*/ 83 h 83"/>
              <a:gd name="T24" fmla="*/ 98 w 98"/>
              <a:gd name="T25" fmla="*/ 83 h 83"/>
              <a:gd name="T26" fmla="*/ 98 w 98"/>
              <a:gd name="T27" fmla="*/ 63 h 83"/>
              <a:gd name="T28" fmla="*/ 34 w 98"/>
              <a:gd name="T29" fmla="*/ 63 h 83"/>
              <a:gd name="T30" fmla="*/ 11 w 98"/>
              <a:gd name="T31" fmla="*/ 0 h 83"/>
              <a:gd name="T32" fmla="*/ 0 w 98"/>
              <a:gd name="T33" fmla="*/ 10 h 83"/>
              <a:gd name="T34" fmla="*/ 11 w 98"/>
              <a:gd name="T35" fmla="*/ 21 h 83"/>
              <a:gd name="T36" fmla="*/ 21 w 98"/>
              <a:gd name="T37" fmla="*/ 10 h 83"/>
              <a:gd name="T38" fmla="*/ 11 w 98"/>
              <a:gd name="T39" fmla="*/ 0 h 83"/>
              <a:gd name="T40" fmla="*/ 11 w 98"/>
              <a:gd name="T41" fmla="*/ 30 h 83"/>
              <a:gd name="T42" fmla="*/ 0 w 98"/>
              <a:gd name="T43" fmla="*/ 40 h 83"/>
              <a:gd name="T44" fmla="*/ 11 w 98"/>
              <a:gd name="T45" fmla="*/ 51 h 83"/>
              <a:gd name="T46" fmla="*/ 21 w 98"/>
              <a:gd name="T47" fmla="*/ 40 h 83"/>
              <a:gd name="T48" fmla="*/ 11 w 98"/>
              <a:gd name="T49" fmla="*/ 30 h 83"/>
              <a:gd name="T50" fmla="*/ 11 w 98"/>
              <a:gd name="T51" fmla="*/ 62 h 83"/>
              <a:gd name="T52" fmla="*/ 0 w 98"/>
              <a:gd name="T53" fmla="*/ 73 h 83"/>
              <a:gd name="T54" fmla="*/ 11 w 98"/>
              <a:gd name="T55" fmla="*/ 83 h 83"/>
              <a:gd name="T56" fmla="*/ 21 w 98"/>
              <a:gd name="T57" fmla="*/ 73 h 83"/>
              <a:gd name="T58" fmla="*/ 11 w 98"/>
              <a:gd name="T59" fmla="*/ 6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3">
                <a:moveTo>
                  <a:pt x="98" y="0"/>
                </a:moveTo>
                <a:cubicBezTo>
                  <a:pt x="34" y="0"/>
                  <a:pt x="34" y="0"/>
                  <a:pt x="34" y="0"/>
                </a:cubicBezTo>
                <a:cubicBezTo>
                  <a:pt x="34" y="20"/>
                  <a:pt x="34" y="20"/>
                  <a:pt x="34" y="20"/>
                </a:cubicBezTo>
                <a:cubicBezTo>
                  <a:pt x="98" y="20"/>
                  <a:pt x="98" y="20"/>
                  <a:pt x="98" y="20"/>
                </a:cubicBezTo>
                <a:lnTo>
                  <a:pt x="98" y="0"/>
                </a:lnTo>
                <a:close/>
                <a:moveTo>
                  <a:pt x="98" y="32"/>
                </a:moveTo>
                <a:cubicBezTo>
                  <a:pt x="34" y="32"/>
                  <a:pt x="34" y="32"/>
                  <a:pt x="34" y="32"/>
                </a:cubicBezTo>
                <a:cubicBezTo>
                  <a:pt x="34" y="52"/>
                  <a:pt x="34" y="52"/>
                  <a:pt x="34" y="52"/>
                </a:cubicBezTo>
                <a:cubicBezTo>
                  <a:pt x="98" y="52"/>
                  <a:pt x="98" y="52"/>
                  <a:pt x="98" y="52"/>
                </a:cubicBezTo>
                <a:lnTo>
                  <a:pt x="98" y="32"/>
                </a:lnTo>
                <a:close/>
                <a:moveTo>
                  <a:pt x="34" y="63"/>
                </a:moveTo>
                <a:cubicBezTo>
                  <a:pt x="34" y="83"/>
                  <a:pt x="34" y="83"/>
                  <a:pt x="34" y="83"/>
                </a:cubicBezTo>
                <a:cubicBezTo>
                  <a:pt x="98" y="83"/>
                  <a:pt x="98" y="83"/>
                  <a:pt x="98" y="83"/>
                </a:cubicBezTo>
                <a:cubicBezTo>
                  <a:pt x="98" y="63"/>
                  <a:pt x="98" y="63"/>
                  <a:pt x="98" y="63"/>
                </a:cubicBezTo>
                <a:lnTo>
                  <a:pt x="34" y="63"/>
                </a:lnTo>
                <a:close/>
                <a:moveTo>
                  <a:pt x="11" y="0"/>
                </a:moveTo>
                <a:cubicBezTo>
                  <a:pt x="5" y="0"/>
                  <a:pt x="0" y="5"/>
                  <a:pt x="0" y="10"/>
                </a:cubicBezTo>
                <a:cubicBezTo>
                  <a:pt x="0" y="16"/>
                  <a:pt x="5" y="21"/>
                  <a:pt x="11" y="21"/>
                </a:cubicBezTo>
                <a:cubicBezTo>
                  <a:pt x="17" y="21"/>
                  <a:pt x="21" y="16"/>
                  <a:pt x="21" y="10"/>
                </a:cubicBezTo>
                <a:cubicBezTo>
                  <a:pt x="21" y="5"/>
                  <a:pt x="17" y="0"/>
                  <a:pt x="11" y="0"/>
                </a:cubicBezTo>
                <a:close/>
                <a:moveTo>
                  <a:pt x="11" y="30"/>
                </a:moveTo>
                <a:cubicBezTo>
                  <a:pt x="5" y="30"/>
                  <a:pt x="0" y="35"/>
                  <a:pt x="0" y="40"/>
                </a:cubicBezTo>
                <a:cubicBezTo>
                  <a:pt x="0" y="46"/>
                  <a:pt x="5" y="51"/>
                  <a:pt x="11" y="51"/>
                </a:cubicBezTo>
                <a:cubicBezTo>
                  <a:pt x="17" y="51"/>
                  <a:pt x="21" y="46"/>
                  <a:pt x="21" y="40"/>
                </a:cubicBezTo>
                <a:cubicBezTo>
                  <a:pt x="21" y="35"/>
                  <a:pt x="17" y="30"/>
                  <a:pt x="11" y="30"/>
                </a:cubicBezTo>
                <a:close/>
                <a:moveTo>
                  <a:pt x="11" y="62"/>
                </a:moveTo>
                <a:cubicBezTo>
                  <a:pt x="5" y="62"/>
                  <a:pt x="0" y="67"/>
                  <a:pt x="0" y="73"/>
                </a:cubicBezTo>
                <a:cubicBezTo>
                  <a:pt x="0" y="79"/>
                  <a:pt x="5" y="83"/>
                  <a:pt x="11" y="83"/>
                </a:cubicBezTo>
                <a:cubicBezTo>
                  <a:pt x="17" y="83"/>
                  <a:pt x="21" y="79"/>
                  <a:pt x="21" y="73"/>
                </a:cubicBezTo>
                <a:cubicBezTo>
                  <a:pt x="21" y="67"/>
                  <a:pt x="17" y="62"/>
                  <a:pt x="11" y="6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3">
            <a:extLst>
              <a:ext uri="{FF2B5EF4-FFF2-40B4-BE49-F238E27FC236}">
                <a16:creationId xmlns:a16="http://schemas.microsoft.com/office/drawing/2014/main" id="{BF12BBDE-9FD7-43FE-8927-D5D31E01FFE1}"/>
              </a:ext>
            </a:extLst>
          </p:cNvPr>
          <p:cNvSpPr>
            <a:spLocks noEditPoints="1"/>
          </p:cNvSpPr>
          <p:nvPr/>
        </p:nvSpPr>
        <p:spPr bwMode="auto">
          <a:xfrm>
            <a:off x="9504931" y="2065742"/>
            <a:ext cx="432912" cy="535783"/>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29707440"/>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95E70B-1925-B846-A0E3-D4FF940CE475}"/>
              </a:ext>
            </a:extLst>
          </p:cNvPr>
          <p:cNvSpPr>
            <a:spLocks noGrp="1"/>
          </p:cNvSpPr>
          <p:nvPr>
            <p:ph type="body" sz="quarter" idx="12"/>
          </p:nvPr>
        </p:nvSpPr>
        <p:spPr/>
        <p:txBody>
          <a:bodyPr/>
          <a:lstStyle/>
          <a:p>
            <a:pPr marL="0" indent="0">
              <a:buNone/>
            </a:pPr>
            <a:r>
              <a:rPr lang="en-US" dirty="0"/>
              <a:t>f</a:t>
            </a:r>
            <a:r>
              <a:rPr lang="en-CN" dirty="0"/>
              <a:t>ind操作的关系更新</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D80D54-F23A-7642-A764-36BB89904B5B}"/>
                  </a:ext>
                </a:extLst>
              </p:cNvPr>
              <p:cNvSpPr txBox="1"/>
              <p:nvPr/>
            </p:nvSpPr>
            <p:spPr>
              <a:xfrm>
                <a:off x="667265" y="1000897"/>
                <a:ext cx="10392032" cy="3228384"/>
              </a:xfrm>
              <a:prstGeom prst="rect">
                <a:avLst/>
              </a:prstGeom>
              <a:noFill/>
            </p:spPr>
            <p:txBody>
              <a:bodyPr wrap="square" rtlCol="0">
                <a:spAutoFit/>
              </a:bodyPr>
              <a:lstStyle/>
              <a:p>
                <a:r>
                  <a:rPr lang="zh-CN" altLang="en-US" dirty="0">
                    <a:solidFill>
                      <a:srgbClr val="00B0F0"/>
                    </a:solidFill>
                  </a:rPr>
                  <a:t>①</a:t>
                </a:r>
                <a:r>
                  <a:rPr lang="en-US" altLang="zh-CN" dirty="0">
                    <a:solidFill>
                      <a:srgbClr val="00B0F0"/>
                    </a:solidFill>
                  </a:rPr>
                  <a:t>——find</a:t>
                </a:r>
                <a:r>
                  <a:rPr lang="zh-CN" altLang="en-US" dirty="0">
                    <a:solidFill>
                      <a:srgbClr val="00B0F0"/>
                    </a:solidFill>
                  </a:rPr>
                  <a:t>操作（路径压缩）时如何动态更新关系</a:t>
                </a:r>
              </a:p>
              <a:p>
                <a:pPr marL="800100" lvl="1" indent="-342900">
                  <a:lnSpc>
                    <a:spcPct val="150000"/>
                  </a:lnSpc>
                  <a:buFont typeface="Wingdings" pitchFamily="2" charset="2"/>
                  <a:buChar char="q"/>
                </a:pPr>
                <a:r>
                  <a:rPr lang="en-US" altLang="zh-CN" dirty="0"/>
                  <a:t>re[x]=x</a:t>
                </a:r>
                <a:r>
                  <a:rPr lang="zh-CN" altLang="en-US" dirty="0"/>
                  <a:t>和</a:t>
                </a:r>
                <a:r>
                  <a:rPr lang="en-US" altLang="zh-CN" dirty="0"/>
                  <a:t>root</a:t>
                </a:r>
                <a:r>
                  <a:rPr lang="zh-CN" altLang="en-US" dirty="0"/>
                  <a:t>的关系</a:t>
                </a:r>
                <a:r>
                  <a:rPr lang="en-US" altLang="zh-CN" dirty="0"/>
                  <a:t>=x</a:t>
                </a:r>
                <a:r>
                  <a:rPr lang="zh-CN" altLang="en-US" dirty="0"/>
                  <a:t>和「更新前的</a:t>
                </a:r>
                <a:r>
                  <a:rPr lang="en-US" altLang="zh-CN" dirty="0"/>
                  <a:t>fa[x]</a:t>
                </a:r>
                <a:r>
                  <a:rPr lang="zh-CN" altLang="en-US" dirty="0"/>
                  <a:t> 」的关系</a:t>
                </a:r>
                <a14:m>
                  <m:oMath xmlns:m="http://schemas.openxmlformats.org/officeDocument/2006/math">
                    <m:r>
                      <a:rPr lang="en-US" altLang="zh-CN" b="0" i="1" smtClean="0">
                        <a:latin typeface="Cambria Math" panose="02040503050406030204" pitchFamily="18" charset="0"/>
                      </a:rPr>
                      <m:t>⊕</m:t>
                    </m:r>
                  </m:oMath>
                </a14:m>
                <a:r>
                  <a:rPr lang="zh-CN" altLang="en-US" dirty="0"/>
                  <a:t> 「更新前的</a:t>
                </a:r>
                <a:r>
                  <a:rPr lang="en-US" altLang="zh-CN" dirty="0"/>
                  <a:t>fa[x]</a:t>
                </a:r>
                <a:r>
                  <a:rPr lang="zh-CN" altLang="en-US" dirty="0"/>
                  <a:t> 」和</a:t>
                </a:r>
                <a:r>
                  <a:rPr lang="en-US" altLang="zh-CN" dirty="0"/>
                  <a:t>root</a:t>
                </a:r>
                <a:r>
                  <a:rPr lang="zh-CN" altLang="en-US" dirty="0"/>
                  <a:t>的关系</a:t>
                </a:r>
                <a:r>
                  <a:rPr lang="en-US" altLang="zh-CN" dirty="0"/>
                  <a:t>=re[x]</a:t>
                </a:r>
                <a14:m>
                  <m:oMath xmlns:m="http://schemas.openxmlformats.org/officeDocument/2006/math">
                    <m:r>
                      <a:rPr lang="en-US" altLang="zh-CN" b="0" i="1" smtClean="0">
                        <a:latin typeface="Cambria Math" panose="02040503050406030204" pitchFamily="18" charset="0"/>
                      </a:rPr>
                      <m:t>⊕</m:t>
                    </m:r>
                  </m:oMath>
                </a14:m>
                <a:r>
                  <a:rPr lang="en-US" altLang="zh-CN" dirty="0">
                    <a:solidFill>
                      <a:srgbClr val="7030A0"/>
                    </a:solidFill>
                  </a:rPr>
                  <a:t>re[fa[x]]</a:t>
                </a:r>
              </a:p>
              <a:p>
                <a:pPr marL="1257300" lvl="2" indent="-342900">
                  <a:lnSpc>
                    <a:spcPct val="150000"/>
                  </a:lnSpc>
                  <a:buFont typeface="Wingdings" pitchFamily="2" charset="2"/>
                  <a:buChar char="q"/>
                </a:pPr>
                <a:r>
                  <a:rPr lang="zh-CN" altLang="en-US" dirty="0">
                    <a:solidFill>
                      <a:srgbClr val="FF0000"/>
                    </a:solidFill>
                  </a:rPr>
                  <a:t>注意：</a:t>
                </a:r>
                <a:r>
                  <a:rPr lang="zh-CN" altLang="en-US" dirty="0"/>
                  <a:t>在上一层递归返回的过程中，</a:t>
                </a:r>
                <a:r>
                  <a:rPr lang="en-US" altLang="zh-CN" dirty="0"/>
                  <a:t>re[fa[x]]</a:t>
                </a:r>
                <a:r>
                  <a:rPr lang="zh-CN" altLang="en-US" dirty="0"/>
                  <a:t>已经从“「更新前的</a:t>
                </a:r>
                <a:r>
                  <a:rPr lang="en-US" altLang="zh-CN" dirty="0"/>
                  <a:t>fa[x] </a:t>
                </a:r>
                <a:r>
                  <a:rPr lang="zh-CN" altLang="en-US" dirty="0"/>
                  <a:t>」和「更新前的</a:t>
                </a:r>
                <a:r>
                  <a:rPr lang="en-US" altLang="zh-CN" dirty="0"/>
                  <a:t>fa[</a:t>
                </a:r>
                <a:r>
                  <a:rPr lang="zh-CN" altLang="en-US" dirty="0"/>
                  <a:t>更新前的</a:t>
                </a:r>
                <a:r>
                  <a:rPr lang="en-US" altLang="zh-CN" dirty="0"/>
                  <a:t>fa[x]] </a:t>
                </a:r>
                <a:r>
                  <a:rPr lang="zh-CN" altLang="en-US" dirty="0"/>
                  <a:t>」的关系”更新为“「更新前的</a:t>
                </a:r>
                <a:r>
                  <a:rPr lang="en-US" altLang="zh-CN" dirty="0"/>
                  <a:t>fa[x] </a:t>
                </a:r>
                <a:r>
                  <a:rPr lang="zh-CN" altLang="en-US" dirty="0"/>
                  <a:t>」和</a:t>
                </a:r>
                <a:r>
                  <a:rPr lang="en-US" altLang="zh-CN" dirty="0">
                    <a:solidFill>
                      <a:srgbClr val="7030A0"/>
                    </a:solidFill>
                  </a:rPr>
                  <a:t>root</a:t>
                </a:r>
                <a:r>
                  <a:rPr lang="zh-CN" altLang="en-US" dirty="0"/>
                  <a:t>的关系”！</a:t>
                </a:r>
                <a:endParaRPr lang="en-US" altLang="zh-CN" dirty="0"/>
              </a:p>
              <a:p>
                <a:pPr marL="800100" lvl="1" indent="-342900">
                  <a:lnSpc>
                    <a:spcPct val="150000"/>
                  </a:lnSpc>
                  <a:buFont typeface="Wingdings" pitchFamily="2" charset="2"/>
                  <a:buChar char="q"/>
                </a:pPr>
                <a:r>
                  <a:rPr lang="zh-CN" altLang="en-US" dirty="0"/>
                  <a:t>所有递归层全部返回后，</a:t>
                </a:r>
                <a:r>
                  <a:rPr lang="en-US" altLang="zh-CN" dirty="0"/>
                  <a:t>x</a:t>
                </a:r>
                <a:r>
                  <a:rPr lang="zh-CN" altLang="en-US" dirty="0"/>
                  <a:t>到</a:t>
                </a:r>
                <a:r>
                  <a:rPr lang="en-US" altLang="zh-CN" dirty="0"/>
                  <a:t>root</a:t>
                </a:r>
                <a:r>
                  <a:rPr lang="zh-CN" altLang="en-US" dirty="0"/>
                  <a:t>的路径上经过的所有结点的</a:t>
                </a:r>
                <a:r>
                  <a:rPr lang="en-US" altLang="zh-CN" dirty="0"/>
                  <a:t>fa[·]</a:t>
                </a:r>
                <a:r>
                  <a:rPr lang="zh-CN" altLang="en-US" dirty="0"/>
                  <a:t>都已经更新为</a:t>
                </a:r>
                <a:r>
                  <a:rPr lang="en-US" altLang="zh-CN" dirty="0"/>
                  <a:t>root</a:t>
                </a:r>
                <a:r>
                  <a:rPr lang="zh-CN" altLang="en-US" dirty="0"/>
                  <a:t>，所有结点的</a:t>
                </a:r>
                <a:r>
                  <a:rPr lang="en-US" altLang="zh-CN" dirty="0"/>
                  <a:t>re[·]</a:t>
                </a:r>
                <a:r>
                  <a:rPr lang="zh-CN" altLang="en-US" dirty="0"/>
                  <a:t>都已经更新为它和</a:t>
                </a:r>
                <a:r>
                  <a:rPr lang="en-US" altLang="zh-CN" dirty="0"/>
                  <a:t>root</a:t>
                </a:r>
                <a:r>
                  <a:rPr lang="zh-CN" altLang="en-US" dirty="0"/>
                  <a:t>的关系。</a:t>
                </a:r>
                <a:endParaRPr lang="en-US" altLang="zh-CN" dirty="0"/>
              </a:p>
              <a:p>
                <a:pPr marL="800100" lvl="1" indent="-342900">
                  <a:lnSpc>
                    <a:spcPct val="150000"/>
                  </a:lnSpc>
                  <a:buFont typeface="Wingdings" pitchFamily="2" charset="2"/>
                  <a:buChar char="q"/>
                </a:pPr>
                <a:r>
                  <a:rPr lang="en-US" altLang="zh-CN" dirty="0"/>
                  <a:t>find(x)</a:t>
                </a:r>
                <a:r>
                  <a:rPr lang="zh-CN" altLang="en-US" dirty="0"/>
                  <a:t>最终返回</a:t>
                </a:r>
                <a:r>
                  <a:rPr lang="en-US" altLang="zh-CN" dirty="0"/>
                  <a:t>x</a:t>
                </a:r>
                <a:r>
                  <a:rPr lang="zh-CN" altLang="en-US" dirty="0"/>
                  <a:t>所在集合根节点</a:t>
                </a:r>
                <a:r>
                  <a:rPr lang="en-US" altLang="zh-CN" dirty="0"/>
                  <a:t>root</a:t>
                </a:r>
                <a:r>
                  <a:rPr lang="zh-CN" altLang="en-US" dirty="0"/>
                  <a:t>的编号。</a:t>
                </a:r>
                <a:endParaRPr lang="en-US" altLang="zh-CN" dirty="0"/>
              </a:p>
            </p:txBody>
          </p:sp>
        </mc:Choice>
        <mc:Fallback xmlns="">
          <p:sp>
            <p:nvSpPr>
              <p:cNvPr id="2" name="TextBox 1">
                <a:extLst>
                  <a:ext uri="{FF2B5EF4-FFF2-40B4-BE49-F238E27FC236}">
                    <a16:creationId xmlns:a16="http://schemas.microsoft.com/office/drawing/2014/main" id="{0BD80D54-F23A-7642-A764-36BB89904B5B}"/>
                  </a:ext>
                </a:extLst>
              </p:cNvPr>
              <p:cNvSpPr txBox="1">
                <a:spLocks noRot="1" noChangeAspect="1" noMove="1" noResize="1" noEditPoints="1" noAdjustHandles="1" noChangeArrowheads="1" noChangeShapeType="1" noTextEdit="1"/>
              </p:cNvSpPr>
              <p:nvPr/>
            </p:nvSpPr>
            <p:spPr>
              <a:xfrm>
                <a:off x="667265" y="1000897"/>
                <a:ext cx="10392032" cy="3228384"/>
              </a:xfrm>
              <a:prstGeom prst="rect">
                <a:avLst/>
              </a:prstGeom>
              <a:blipFill>
                <a:blip r:embed="rId3"/>
                <a:stretch>
                  <a:fillRect l="-488" t="-1172" b="-1563"/>
                </a:stretch>
              </a:blipFill>
            </p:spPr>
            <p:txBody>
              <a:bodyPr/>
              <a:lstStyle/>
              <a:p>
                <a:r>
                  <a:rPr lang="en-CN">
                    <a:noFill/>
                  </a:rPr>
                  <a:t> </a:t>
                </a:r>
              </a:p>
            </p:txBody>
          </p:sp>
        </mc:Fallback>
      </mc:AlternateContent>
      <p:pic>
        <p:nvPicPr>
          <p:cNvPr id="42" name="Picture 41">
            <a:extLst>
              <a:ext uri="{FF2B5EF4-FFF2-40B4-BE49-F238E27FC236}">
                <a16:creationId xmlns:a16="http://schemas.microsoft.com/office/drawing/2014/main" id="{D1E70EC3-4F7A-CF46-9033-D9B4BE880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989" y="3909725"/>
            <a:ext cx="5209746" cy="1768891"/>
          </a:xfrm>
          <a:prstGeom prst="rect">
            <a:avLst/>
          </a:prstGeom>
        </p:spPr>
      </p:pic>
    </p:spTree>
    <p:extLst>
      <p:ext uri="{BB962C8B-B14F-4D97-AF65-F5344CB8AC3E}">
        <p14:creationId xmlns:p14="http://schemas.microsoft.com/office/powerpoint/2010/main" val="2278224074"/>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95E70B-1925-B846-A0E3-D4FF940CE475}"/>
              </a:ext>
            </a:extLst>
          </p:cNvPr>
          <p:cNvSpPr>
            <a:spLocks noGrp="1"/>
          </p:cNvSpPr>
          <p:nvPr>
            <p:ph type="body" sz="quarter" idx="12"/>
          </p:nvPr>
        </p:nvSpPr>
        <p:spPr/>
        <p:txBody>
          <a:bodyPr/>
          <a:lstStyle/>
          <a:p>
            <a:pPr marL="0" indent="0">
              <a:buNone/>
            </a:pPr>
            <a:r>
              <a:rPr lang="en-US" dirty="0"/>
              <a:t>union</a:t>
            </a:r>
            <a:r>
              <a:rPr lang="en-CN" dirty="0"/>
              <a:t>操作的关系更新</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71DDA3B-79DC-6A4F-89F0-B1AF1C076147}"/>
                  </a:ext>
                </a:extLst>
              </p:cNvPr>
              <p:cNvSpPr txBox="1"/>
              <p:nvPr/>
            </p:nvSpPr>
            <p:spPr>
              <a:xfrm>
                <a:off x="455751" y="704978"/>
                <a:ext cx="11530303" cy="2120389"/>
              </a:xfrm>
              <a:prstGeom prst="rect">
                <a:avLst/>
              </a:prstGeom>
              <a:noFill/>
            </p:spPr>
            <p:txBody>
              <a:bodyPr wrap="square" rtlCol="0">
                <a:spAutoFit/>
              </a:bodyPr>
              <a:lstStyle/>
              <a:p>
                <a:pPr>
                  <a:lnSpc>
                    <a:spcPct val="150000"/>
                  </a:lnSpc>
                </a:pPr>
                <a:r>
                  <a:rPr lang="zh-CN" altLang="en-US" dirty="0">
                    <a:solidFill>
                      <a:srgbClr val="00B0F0"/>
                    </a:solidFill>
                  </a:rPr>
                  <a:t>②</a:t>
                </a:r>
                <a:r>
                  <a:rPr lang="en-US" altLang="zh-CN" dirty="0">
                    <a:solidFill>
                      <a:srgbClr val="00B0F0"/>
                    </a:solidFill>
                  </a:rPr>
                  <a:t>——union</a:t>
                </a:r>
                <a:r>
                  <a:rPr lang="zh-CN" altLang="en-US" dirty="0">
                    <a:solidFill>
                      <a:srgbClr val="00B0F0"/>
                    </a:solidFill>
                  </a:rPr>
                  <a:t>操作时如何动态更新关系</a:t>
                </a:r>
                <a:endParaRPr lang="en-US" altLang="zh-CN" dirty="0">
                  <a:solidFill>
                    <a:srgbClr val="00B0F0"/>
                  </a:solidFill>
                </a:endParaRPr>
              </a:p>
              <a:p>
                <a:pPr marL="742950" lvl="1" indent="-285750">
                  <a:lnSpc>
                    <a:spcPct val="150000"/>
                  </a:lnSpc>
                  <a:buFont typeface="Wingdings" pitchFamily="2" charset="2"/>
                  <a:buChar char="q"/>
                </a:pPr>
                <a:r>
                  <a:rPr lang="en-US" altLang="zh-CN" dirty="0" err="1"/>
                  <a:t>rootx</a:t>
                </a:r>
                <a:r>
                  <a:rPr lang="zh-CN" altLang="en-US" dirty="0"/>
                  <a:t>的父节点更新为</a:t>
                </a:r>
                <a:r>
                  <a:rPr lang="en-US" altLang="zh-CN" dirty="0" err="1"/>
                  <a:t>rooty</a:t>
                </a:r>
                <a:r>
                  <a:rPr lang="zh-CN" altLang="en-US" dirty="0"/>
                  <a:t>后，</a:t>
                </a:r>
                <a:r>
                  <a:rPr lang="en-US" altLang="zh-CN" dirty="0" err="1"/>
                  <a:t>rootx</a:t>
                </a:r>
                <a:r>
                  <a:rPr lang="zh-CN" altLang="en-US" dirty="0"/>
                  <a:t>和父节点的关系</a:t>
                </a:r>
                <a:r>
                  <a:rPr lang="en-US" altLang="zh-CN" dirty="0"/>
                  <a:t>re[</a:t>
                </a:r>
                <a:r>
                  <a:rPr lang="en-US" altLang="zh-CN" dirty="0" err="1"/>
                  <a:t>rootx</a:t>
                </a:r>
                <a:r>
                  <a:rPr lang="en-US" altLang="zh-CN" dirty="0"/>
                  <a:t>]</a:t>
                </a:r>
                <a:r>
                  <a:rPr lang="zh-CN" altLang="en-US" dirty="0"/>
                  <a:t>也需要相应地更新为</a:t>
                </a:r>
                <a:r>
                  <a:rPr lang="en-US" altLang="zh-CN" dirty="0" err="1"/>
                  <a:t>rootx</a:t>
                </a:r>
                <a:r>
                  <a:rPr lang="zh-CN" altLang="en-US" dirty="0"/>
                  <a:t>和</a:t>
                </a:r>
                <a:r>
                  <a:rPr lang="en-US" altLang="zh-CN" dirty="0" err="1"/>
                  <a:t>rooty</a:t>
                </a:r>
                <a:r>
                  <a:rPr lang="zh-CN" altLang="en-US" dirty="0"/>
                  <a:t>的关系。</a:t>
                </a:r>
                <a:endParaRPr lang="en-US" altLang="zh-CN" dirty="0"/>
              </a:p>
              <a:p>
                <a:pPr marL="742950" lvl="1" indent="-285750">
                  <a:lnSpc>
                    <a:spcPct val="150000"/>
                  </a:lnSpc>
                  <a:buFont typeface="Wingdings" pitchFamily="2" charset="2"/>
                  <a:buChar char="q"/>
                </a:pPr>
                <a:r>
                  <a:rPr lang="en-US" altLang="zh-CN" dirty="0"/>
                  <a:t>re[</a:t>
                </a:r>
                <a:r>
                  <a:rPr lang="en-US" altLang="zh-CN" dirty="0" err="1"/>
                  <a:t>rootx</a:t>
                </a:r>
                <a:r>
                  <a:rPr lang="en-US" altLang="zh-CN" dirty="0"/>
                  <a:t>]=</a:t>
                </a:r>
                <a:r>
                  <a:rPr lang="en-US" altLang="zh-CN" dirty="0" err="1"/>
                  <a:t>rootx</a:t>
                </a:r>
                <a:r>
                  <a:rPr lang="zh-CN" altLang="en-US" dirty="0"/>
                  <a:t>和</a:t>
                </a:r>
                <a:r>
                  <a:rPr lang="en-US" altLang="zh-CN" dirty="0" err="1"/>
                  <a:t>rooty</a:t>
                </a:r>
                <a:r>
                  <a:rPr lang="zh-CN" altLang="en-US" dirty="0"/>
                  <a:t>的关系</a:t>
                </a:r>
                <a:r>
                  <a:rPr lang="en-US" altLang="zh-CN" dirty="0"/>
                  <a:t>=</a:t>
                </a:r>
                <a:r>
                  <a:rPr lang="en-US" altLang="zh-CN" dirty="0" err="1"/>
                  <a:t>rootx</a:t>
                </a:r>
                <a:r>
                  <a:rPr lang="zh-CN" altLang="en-US" dirty="0"/>
                  <a:t>和</a:t>
                </a:r>
                <a:r>
                  <a:rPr lang="en-US" altLang="zh-CN" dirty="0"/>
                  <a:t>x</a:t>
                </a:r>
                <a:r>
                  <a:rPr lang="zh-CN" altLang="en-US" dirty="0"/>
                  <a:t>的关系</a:t>
                </a:r>
                <a14:m>
                  <m:oMath xmlns:m="http://schemas.openxmlformats.org/officeDocument/2006/math">
                    <m:r>
                      <a:rPr lang="en-US" altLang="zh-CN" b="0" i="1" smtClean="0">
                        <a:latin typeface="Cambria Math" panose="02040503050406030204" pitchFamily="18" charset="0"/>
                      </a:rPr>
                      <m:t>⊕</m:t>
                    </m:r>
                  </m:oMath>
                </a14:m>
                <a:r>
                  <a:rPr lang="en-US" altLang="zh-CN" dirty="0"/>
                  <a:t>x</a:t>
                </a:r>
                <a:r>
                  <a:rPr lang="zh-CN" altLang="en-US" dirty="0"/>
                  <a:t>和</a:t>
                </a:r>
                <a:r>
                  <a:rPr lang="en-US" altLang="zh-CN" dirty="0"/>
                  <a:t>y</a:t>
                </a:r>
                <a:r>
                  <a:rPr lang="zh-CN" altLang="en-US" dirty="0"/>
                  <a:t>的关系</a:t>
                </a:r>
                <a14:m>
                  <m:oMath xmlns:m="http://schemas.openxmlformats.org/officeDocument/2006/math">
                    <m:r>
                      <a:rPr lang="en-US" altLang="zh-CN" b="0" i="1" smtClean="0">
                        <a:latin typeface="Cambria Math" panose="02040503050406030204" pitchFamily="18" charset="0"/>
                      </a:rPr>
                      <m:t>⊕</m:t>
                    </m:r>
                  </m:oMath>
                </a14:m>
                <a:r>
                  <a:rPr lang="en-US" altLang="zh-CN" dirty="0"/>
                  <a:t>y</a:t>
                </a:r>
                <a:r>
                  <a:rPr lang="zh-CN" altLang="en-US" dirty="0"/>
                  <a:t>和</a:t>
                </a:r>
                <a:r>
                  <a:rPr lang="en-US" altLang="zh-CN" dirty="0" err="1"/>
                  <a:t>rooty</a:t>
                </a:r>
                <a:r>
                  <a:rPr lang="zh-CN" altLang="en-US" dirty="0"/>
                  <a:t>的关系</a:t>
                </a:r>
                <a:br>
                  <a:rPr lang="en-US" altLang="zh-CN" dirty="0"/>
                </a:br>
                <a:r>
                  <a:rPr lang="en-US" altLang="zh-CN" dirty="0"/>
                  <a:t>=(</a:t>
                </a:r>
                <a14:m>
                  <m:oMath xmlns:m="http://schemas.openxmlformats.org/officeDocument/2006/math">
                    <m:r>
                      <a:rPr lang="en-US" altLang="zh-CN" b="0" i="1" smtClean="0">
                        <a:latin typeface="Cambria Math" panose="02040503050406030204" pitchFamily="18" charset="0"/>
                      </a:rPr>
                      <m:t>⊖</m:t>
                    </m:r>
                  </m:oMath>
                </a14:m>
                <a:r>
                  <a:rPr lang="en-US" altLang="zh-CN" dirty="0"/>
                  <a:t>x</a:t>
                </a:r>
                <a:r>
                  <a:rPr lang="zh-CN" altLang="en-US" dirty="0"/>
                  <a:t>和</a:t>
                </a:r>
                <a:r>
                  <a:rPr lang="en-US" altLang="zh-CN" dirty="0" err="1"/>
                  <a:t>rootx</a:t>
                </a:r>
                <a:r>
                  <a:rPr lang="zh-CN" altLang="en-US" dirty="0"/>
                  <a:t>的关系</a:t>
                </a:r>
                <a:r>
                  <a:rPr lang="en-US" altLang="zh-CN" dirty="0"/>
                  <a:t>)</a:t>
                </a:r>
                <a14:m>
                  <m:oMath xmlns:m="http://schemas.openxmlformats.org/officeDocument/2006/math">
                    <m:r>
                      <a:rPr lang="en-US" altLang="zh-CN" b="0" i="1" smtClean="0">
                        <a:latin typeface="Cambria Math" panose="02040503050406030204" pitchFamily="18" charset="0"/>
                      </a:rPr>
                      <m:t>⊕</m:t>
                    </m:r>
                  </m:oMath>
                </a14:m>
                <a:r>
                  <a:rPr lang="en-US" altLang="zh-CN" dirty="0"/>
                  <a:t>x</a:t>
                </a:r>
                <a:r>
                  <a:rPr lang="zh-CN" altLang="en-US" dirty="0"/>
                  <a:t>和</a:t>
                </a:r>
                <a:r>
                  <a:rPr lang="en-US" altLang="zh-CN" dirty="0"/>
                  <a:t>y</a:t>
                </a:r>
                <a:r>
                  <a:rPr lang="zh-CN" altLang="en-US" dirty="0"/>
                  <a:t>的关系</a:t>
                </a:r>
                <a14:m>
                  <m:oMath xmlns:m="http://schemas.openxmlformats.org/officeDocument/2006/math">
                    <m:r>
                      <a:rPr lang="en-US" altLang="zh-CN" b="0" i="1" smtClean="0">
                        <a:latin typeface="Cambria Math" panose="02040503050406030204" pitchFamily="18" charset="0"/>
                      </a:rPr>
                      <m:t>⊕</m:t>
                    </m:r>
                  </m:oMath>
                </a14:m>
                <a:r>
                  <a:rPr lang="en-US" altLang="zh-CN" dirty="0"/>
                  <a:t>y</a:t>
                </a:r>
                <a:r>
                  <a:rPr lang="zh-CN" altLang="en-US" dirty="0"/>
                  <a:t>和</a:t>
                </a:r>
                <a:r>
                  <a:rPr lang="en-US" altLang="zh-CN" dirty="0" err="1"/>
                  <a:t>rooty</a:t>
                </a:r>
                <a:r>
                  <a:rPr lang="zh-CN" altLang="en-US" dirty="0"/>
                  <a:t>的关系</a:t>
                </a:r>
                <a:br>
                  <a:rPr lang="en-US" altLang="zh-CN" dirty="0"/>
                </a:br>
                <a:r>
                  <a:rPr lang="en-US" altLang="zh-CN" dirty="0"/>
                  <a:t>=(</a:t>
                </a:r>
                <a14:m>
                  <m:oMath xmlns:m="http://schemas.openxmlformats.org/officeDocument/2006/math">
                    <m:r>
                      <a:rPr lang="en-US" altLang="zh-CN" b="0" i="1" smtClean="0">
                        <a:latin typeface="Cambria Math" panose="02040503050406030204" pitchFamily="18" charset="0"/>
                      </a:rPr>
                      <m:t>⊖</m:t>
                    </m:r>
                  </m:oMath>
                </a14:m>
                <a:r>
                  <a:rPr lang="en-US" altLang="zh-CN" dirty="0"/>
                  <a:t>re[x])</a:t>
                </a:r>
                <a14:m>
                  <m:oMath xmlns:m="http://schemas.openxmlformats.org/officeDocument/2006/math">
                    <m:r>
                      <a:rPr lang="en-US" altLang="zh-CN" b="0" i="1" smtClean="0">
                        <a:latin typeface="Cambria Math" panose="02040503050406030204" pitchFamily="18" charset="0"/>
                      </a:rPr>
                      <m:t>⊕</m:t>
                    </m:r>
                  </m:oMath>
                </a14:m>
                <a:r>
                  <a:rPr lang="en-US" altLang="zh-CN" dirty="0" err="1"/>
                  <a:t>rexy</a:t>
                </a:r>
                <a14:m>
                  <m:oMath xmlns:m="http://schemas.openxmlformats.org/officeDocument/2006/math">
                    <m:r>
                      <a:rPr lang="en-US" altLang="zh-CN" b="0" i="1" smtClean="0">
                        <a:latin typeface="Cambria Math" panose="02040503050406030204" pitchFamily="18" charset="0"/>
                      </a:rPr>
                      <m:t>⊕</m:t>
                    </m:r>
                  </m:oMath>
                </a14:m>
                <a:r>
                  <a:rPr lang="en-US" altLang="zh-CN" dirty="0"/>
                  <a:t>re[y]</a:t>
                </a:r>
                <a:r>
                  <a:rPr lang="zh-CN" altLang="en-US" dirty="0">
                    <a:solidFill>
                      <a:srgbClr val="7030A0"/>
                    </a:solidFill>
                  </a:rPr>
                  <a:t>（</a:t>
                </a:r>
                <a:r>
                  <a:rPr lang="en-US" altLang="zh-CN" dirty="0" err="1">
                    <a:solidFill>
                      <a:srgbClr val="7030A0"/>
                    </a:solidFill>
                  </a:rPr>
                  <a:t>rexy</a:t>
                </a:r>
                <a:r>
                  <a:rPr lang="zh-CN" altLang="en-US" dirty="0">
                    <a:solidFill>
                      <a:srgbClr val="7030A0"/>
                    </a:solidFill>
                  </a:rPr>
                  <a:t>由题目输入给出）</a:t>
                </a:r>
                <a:endParaRPr lang="en-US" altLang="zh-CN" dirty="0">
                  <a:solidFill>
                    <a:srgbClr val="7030A0"/>
                  </a:solidFill>
                </a:endParaRPr>
              </a:p>
            </p:txBody>
          </p:sp>
        </mc:Choice>
        <mc:Fallback xmlns="">
          <p:sp>
            <p:nvSpPr>
              <p:cNvPr id="2" name="TextBox 1">
                <a:extLst>
                  <a:ext uri="{FF2B5EF4-FFF2-40B4-BE49-F238E27FC236}">
                    <a16:creationId xmlns:a16="http://schemas.microsoft.com/office/drawing/2014/main" id="{171DDA3B-79DC-6A4F-89F0-B1AF1C076147}"/>
                  </a:ext>
                </a:extLst>
              </p:cNvPr>
              <p:cNvSpPr txBox="1">
                <a:spLocks noRot="1" noChangeAspect="1" noMove="1" noResize="1" noEditPoints="1" noAdjustHandles="1" noChangeArrowheads="1" noChangeShapeType="1" noTextEdit="1"/>
              </p:cNvSpPr>
              <p:nvPr/>
            </p:nvSpPr>
            <p:spPr>
              <a:xfrm>
                <a:off x="455751" y="704978"/>
                <a:ext cx="11530303" cy="2120389"/>
              </a:xfrm>
              <a:prstGeom prst="rect">
                <a:avLst/>
              </a:prstGeom>
              <a:blipFill>
                <a:blip r:embed="rId3"/>
                <a:stretch>
                  <a:fillRect l="-551" b="-3571"/>
                </a:stretch>
              </a:blipFill>
            </p:spPr>
            <p:txBody>
              <a:bodyPr/>
              <a:lstStyle/>
              <a:p>
                <a:r>
                  <a:rPr lang="en-CN">
                    <a:noFill/>
                  </a:rPr>
                  <a:t> </a:t>
                </a:r>
              </a:p>
            </p:txBody>
          </p:sp>
        </mc:Fallback>
      </mc:AlternateContent>
      <p:pic>
        <p:nvPicPr>
          <p:cNvPr id="5" name="Picture 4">
            <a:extLst>
              <a:ext uri="{FF2B5EF4-FFF2-40B4-BE49-F238E27FC236}">
                <a16:creationId xmlns:a16="http://schemas.microsoft.com/office/drawing/2014/main" id="{D63C8498-D447-FE47-A354-3F6A964A5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750" y="3334265"/>
            <a:ext cx="9588500" cy="2438400"/>
          </a:xfrm>
          <a:prstGeom prst="rect">
            <a:avLst/>
          </a:prstGeom>
        </p:spPr>
      </p:pic>
    </p:spTree>
    <p:extLst>
      <p:ext uri="{BB962C8B-B14F-4D97-AF65-F5344CB8AC3E}">
        <p14:creationId xmlns:p14="http://schemas.microsoft.com/office/powerpoint/2010/main" val="1918010297"/>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95E70B-1925-B846-A0E3-D4FF940CE475}"/>
              </a:ext>
            </a:extLst>
          </p:cNvPr>
          <p:cNvSpPr>
            <a:spLocks noGrp="1"/>
          </p:cNvSpPr>
          <p:nvPr>
            <p:ph type="body" sz="quarter" idx="12"/>
          </p:nvPr>
        </p:nvSpPr>
        <p:spPr/>
        <p:txBody>
          <a:bodyPr/>
          <a:lstStyle/>
          <a:p>
            <a:pPr marL="0" indent="0">
              <a:buNone/>
            </a:pPr>
            <a:r>
              <a:rPr lang="en-CN" dirty="0"/>
              <a:t>同集合元素的关系计算</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FC9511-E8B1-BA4C-BE4F-FD637B64B0BB}"/>
                  </a:ext>
                </a:extLst>
              </p:cNvPr>
              <p:cNvSpPr txBox="1"/>
              <p:nvPr/>
            </p:nvSpPr>
            <p:spPr>
              <a:xfrm>
                <a:off x="566962" y="963828"/>
                <a:ext cx="10294627" cy="2903039"/>
              </a:xfrm>
              <a:prstGeom prst="rect">
                <a:avLst/>
              </a:prstGeom>
              <a:noFill/>
            </p:spPr>
            <p:txBody>
              <a:bodyPr wrap="square" rtlCol="0">
                <a:spAutoFit/>
              </a:bodyPr>
              <a:lstStyle/>
              <a:p>
                <a:r>
                  <a:rPr lang="zh-CN" altLang="en-US" dirty="0">
                    <a:solidFill>
                      <a:srgbClr val="00B0F0"/>
                    </a:solidFill>
                  </a:rPr>
                  <a:t>③</a:t>
                </a:r>
                <a:r>
                  <a:rPr lang="en-US" altLang="zh-CN" dirty="0">
                    <a:solidFill>
                      <a:srgbClr val="00B0F0"/>
                    </a:solidFill>
                  </a:rPr>
                  <a:t>——</a:t>
                </a:r>
                <a:r>
                  <a:rPr lang="zh-CN" altLang="en-US" dirty="0">
                    <a:solidFill>
                      <a:srgbClr val="00B0F0"/>
                    </a:solidFill>
                  </a:rPr>
                  <a:t>如何计算同一集合内任意两元素之间的关系</a:t>
                </a:r>
                <a:endParaRPr lang="en-US" altLang="zh-CN" dirty="0">
                  <a:solidFill>
                    <a:srgbClr val="00B0F0"/>
                  </a:solidFill>
                </a:endParaRPr>
              </a:p>
              <a:p>
                <a:pPr marL="742950" lvl="1" indent="-285750">
                  <a:lnSpc>
                    <a:spcPct val="150000"/>
                  </a:lnSpc>
                  <a:buFont typeface="Wingdings" pitchFamily="2" charset="2"/>
                  <a:buChar char="q"/>
                </a:pPr>
                <a:r>
                  <a:rPr lang="zh-CN" altLang="en-US" dirty="0"/>
                  <a:t>假定现在我们得知了一条关系信息「</a:t>
                </a:r>
                <a:r>
                  <a:rPr lang="en-US" altLang="zh-CN" dirty="0"/>
                  <a:t>x</a:t>
                </a:r>
                <a:r>
                  <a:rPr lang="zh-CN" altLang="en-US" dirty="0"/>
                  <a:t>和</a:t>
                </a:r>
                <a:r>
                  <a:rPr lang="en-US" altLang="zh-CN" dirty="0"/>
                  <a:t>y</a:t>
                </a:r>
                <a:r>
                  <a:rPr lang="zh-CN" altLang="en-US" dirty="0"/>
                  <a:t>的关系是</a:t>
                </a:r>
                <a:r>
                  <a:rPr lang="en-US" altLang="zh-CN" dirty="0" err="1"/>
                  <a:t>rexy</a:t>
                </a:r>
                <a:r>
                  <a:rPr lang="zh-CN" altLang="en-US" dirty="0"/>
                  <a:t>」</a:t>
                </a:r>
                <a:endParaRPr lang="en-US" altLang="zh-CN" dirty="0"/>
              </a:p>
              <a:p>
                <a:pPr marL="1200150" lvl="2" indent="-285750">
                  <a:lnSpc>
                    <a:spcPct val="150000"/>
                  </a:lnSpc>
                  <a:buFont typeface="Wingdings" pitchFamily="2" charset="2"/>
                  <a:buChar char="q"/>
                </a:pPr>
                <a:r>
                  <a:rPr lang="zh-CN" altLang="en-US" dirty="0"/>
                  <a:t>如果</a:t>
                </a:r>
                <a:r>
                  <a:rPr lang="en-US" altLang="zh-CN" dirty="0"/>
                  <a:t>x</a:t>
                </a:r>
                <a:r>
                  <a:rPr lang="zh-CN" altLang="en-US" dirty="0"/>
                  <a:t>和</a:t>
                </a:r>
                <a:r>
                  <a:rPr lang="en-US" altLang="zh-CN" dirty="0"/>
                  <a:t>y</a:t>
                </a:r>
                <a:r>
                  <a:rPr lang="zh-CN" altLang="en-US" dirty="0"/>
                  <a:t>在同一个集合，则</a:t>
                </a:r>
                <a:r>
                  <a:rPr lang="en-US" altLang="zh-CN" dirty="0"/>
                  <a:t>x</a:t>
                </a:r>
                <a:r>
                  <a:rPr lang="zh-CN" altLang="en-US" dirty="0"/>
                  <a:t>和</a:t>
                </a:r>
                <a:r>
                  <a:rPr lang="en-US" altLang="zh-CN" dirty="0"/>
                  <a:t>y</a:t>
                </a:r>
                <a:r>
                  <a:rPr lang="zh-CN" altLang="en-US" dirty="0"/>
                  <a:t>之间已经有确定的关系</a:t>
                </a:r>
                <a:r>
                  <a:rPr lang="en-US" altLang="zh-CN" dirty="0" err="1"/>
                  <a:t>rexy</a:t>
                </a:r>
                <a:r>
                  <a:rPr lang="en-US" altLang="zh-CN" dirty="0"/>
                  <a:t>'</a:t>
                </a:r>
                <a:r>
                  <a:rPr lang="zh-CN" altLang="en-US" dirty="0"/>
                  <a:t>，我们不改变</a:t>
                </a:r>
                <a:r>
                  <a:rPr lang="en-US" altLang="zh-CN" dirty="0"/>
                  <a:t>x</a:t>
                </a:r>
                <a:r>
                  <a:rPr lang="zh-CN" altLang="en-US" dirty="0"/>
                  <a:t>和</a:t>
                </a:r>
                <a:r>
                  <a:rPr lang="en-US" altLang="zh-CN" dirty="0"/>
                  <a:t>y</a:t>
                </a:r>
                <a:r>
                  <a:rPr lang="zh-CN" altLang="en-US" dirty="0"/>
                  <a:t>的已有关系，而只去判断新得知的关系信息说法是否正确，即是否有</a:t>
                </a:r>
                <a:r>
                  <a:rPr lang="en-US" altLang="zh-CN" dirty="0" err="1"/>
                  <a:t>rexy</a:t>
                </a:r>
                <a:r>
                  <a:rPr lang="en-US" altLang="zh-CN" dirty="0"/>
                  <a:t>'==</a:t>
                </a:r>
                <a:r>
                  <a:rPr lang="en-US" altLang="zh-CN" dirty="0" err="1"/>
                  <a:t>rexy</a:t>
                </a:r>
                <a:endParaRPr lang="en-US" altLang="zh-CN" dirty="0"/>
              </a:p>
              <a:p>
                <a:pPr marL="742950" lvl="1" indent="-285750">
                  <a:lnSpc>
                    <a:spcPct val="150000"/>
                  </a:lnSpc>
                  <a:buFont typeface="Wingdings" pitchFamily="2" charset="2"/>
                  <a:buChar char="q"/>
                </a:pPr>
                <a:r>
                  <a:rPr lang="en-US" altLang="zh-CN" dirty="0" err="1"/>
                  <a:t>rexy</a:t>
                </a:r>
                <a:r>
                  <a:rPr lang="en-US" altLang="zh-CN" dirty="0"/>
                  <a:t>'=x</a:t>
                </a:r>
                <a:r>
                  <a:rPr lang="zh-CN" altLang="en-US" dirty="0"/>
                  <a:t>和</a:t>
                </a:r>
                <a:r>
                  <a:rPr lang="en-US" altLang="zh-CN" dirty="0"/>
                  <a:t>y</a:t>
                </a:r>
                <a:r>
                  <a:rPr lang="zh-CN" altLang="en-US" dirty="0"/>
                  <a:t>的关系</a:t>
                </a:r>
                <a:r>
                  <a:rPr lang="en-US" altLang="zh-CN" dirty="0"/>
                  <a:t>=x</a:t>
                </a:r>
                <a:r>
                  <a:rPr lang="zh-CN" altLang="en-US" dirty="0"/>
                  <a:t>和</a:t>
                </a:r>
                <a:r>
                  <a:rPr lang="en-US" altLang="zh-CN" dirty="0" err="1"/>
                  <a:t>rootx</a:t>
                </a:r>
                <a:r>
                  <a:rPr lang="zh-CN" altLang="en-US" dirty="0"/>
                  <a:t>的关系</a:t>
                </a:r>
                <a14:m>
                  <m:oMath xmlns:m="http://schemas.openxmlformats.org/officeDocument/2006/math">
                    <m:r>
                      <a:rPr lang="en-US" altLang="zh-CN" b="0" i="1" smtClean="0">
                        <a:latin typeface="Cambria Math" panose="02040503050406030204" pitchFamily="18" charset="0"/>
                      </a:rPr>
                      <m:t>⊕</m:t>
                    </m:r>
                  </m:oMath>
                </a14:m>
                <a:r>
                  <a:rPr lang="en-US" altLang="zh-CN" dirty="0" err="1"/>
                  <a:t>rootx</a:t>
                </a:r>
                <a:r>
                  <a:rPr lang="zh-CN" altLang="en-US" dirty="0"/>
                  <a:t>和</a:t>
                </a:r>
                <a:r>
                  <a:rPr lang="en-US" altLang="zh-CN" dirty="0"/>
                  <a:t>y</a:t>
                </a:r>
                <a:r>
                  <a:rPr lang="zh-CN" altLang="en-US" dirty="0"/>
                  <a:t>的关系</a:t>
                </a:r>
                <a:br>
                  <a:rPr lang="en-US" altLang="zh-CN" dirty="0"/>
                </a:br>
                <a:r>
                  <a:rPr lang="en-US" altLang="zh-CN" dirty="0"/>
                  <a:t>=x</a:t>
                </a:r>
                <a:r>
                  <a:rPr lang="zh-CN" altLang="en-US" dirty="0"/>
                  <a:t>和</a:t>
                </a:r>
                <a:r>
                  <a:rPr lang="en-US" altLang="zh-CN" dirty="0" err="1"/>
                  <a:t>rootx</a:t>
                </a:r>
                <a:r>
                  <a:rPr lang="zh-CN" altLang="en-US" dirty="0"/>
                  <a:t>的关系</a:t>
                </a:r>
                <a14:m>
                  <m:oMath xmlns:m="http://schemas.openxmlformats.org/officeDocument/2006/math">
                    <m:r>
                      <a:rPr lang="en-US" altLang="zh-CN" b="0" i="1" smtClean="0">
                        <a:latin typeface="Cambria Math" panose="02040503050406030204" pitchFamily="18" charset="0"/>
                      </a:rPr>
                      <m:t>⊕</m:t>
                    </m:r>
                  </m:oMath>
                </a14:m>
                <a:r>
                  <a:rPr lang="en-US" altLang="zh-CN" dirty="0"/>
                  <a:t>(</a:t>
                </a:r>
                <a14:m>
                  <m:oMath xmlns:m="http://schemas.openxmlformats.org/officeDocument/2006/math">
                    <m:r>
                      <a:rPr lang="en-US" altLang="zh-CN" b="0" i="1" smtClean="0">
                        <a:latin typeface="Cambria Math" panose="02040503050406030204" pitchFamily="18" charset="0"/>
                      </a:rPr>
                      <m:t>⊖</m:t>
                    </m:r>
                  </m:oMath>
                </a14:m>
                <a:r>
                  <a:rPr lang="en-US" altLang="zh-CN" dirty="0"/>
                  <a:t>y</a:t>
                </a:r>
                <a:r>
                  <a:rPr lang="zh-CN" altLang="en-US" dirty="0"/>
                  <a:t>和</a:t>
                </a:r>
                <a:r>
                  <a:rPr lang="en-US" altLang="zh-CN" dirty="0" err="1"/>
                  <a:t>rootx</a:t>
                </a:r>
                <a:r>
                  <a:rPr lang="zh-CN" altLang="en-US" dirty="0"/>
                  <a:t>的关系</a:t>
                </a:r>
                <a:r>
                  <a:rPr lang="en-US" altLang="zh-CN" dirty="0"/>
                  <a:t>)</a:t>
                </a:r>
                <a:br>
                  <a:rPr lang="en-US" altLang="zh-CN" dirty="0"/>
                </a:br>
                <a:r>
                  <a:rPr lang="en-US" altLang="zh-CN" dirty="0"/>
                  <a:t>=re[x]</a:t>
                </a:r>
                <a14:m>
                  <m:oMath xmlns:m="http://schemas.openxmlformats.org/officeDocument/2006/math">
                    <m:r>
                      <a:rPr lang="en-US" altLang="zh-CN" b="0" i="1" smtClean="0">
                        <a:latin typeface="Cambria Math" panose="02040503050406030204" pitchFamily="18" charset="0"/>
                      </a:rPr>
                      <m:t>⊕</m:t>
                    </m:r>
                  </m:oMath>
                </a14:m>
                <a:r>
                  <a:rPr lang="en-US" altLang="zh-CN" dirty="0"/>
                  <a:t>(</a:t>
                </a:r>
                <a14:m>
                  <m:oMath xmlns:m="http://schemas.openxmlformats.org/officeDocument/2006/math">
                    <m:r>
                      <a:rPr lang="en-US" altLang="zh-CN" b="0" i="1" smtClean="0">
                        <a:latin typeface="Cambria Math" panose="02040503050406030204" pitchFamily="18" charset="0"/>
                      </a:rPr>
                      <m:t>⊖</m:t>
                    </m:r>
                  </m:oMath>
                </a14:m>
                <a:r>
                  <a:rPr lang="en-US" altLang="zh-CN" dirty="0"/>
                  <a:t>re[y])</a:t>
                </a:r>
              </a:p>
            </p:txBody>
          </p:sp>
        </mc:Choice>
        <mc:Fallback xmlns="">
          <p:sp>
            <p:nvSpPr>
              <p:cNvPr id="2" name="TextBox 1">
                <a:extLst>
                  <a:ext uri="{FF2B5EF4-FFF2-40B4-BE49-F238E27FC236}">
                    <a16:creationId xmlns:a16="http://schemas.microsoft.com/office/drawing/2014/main" id="{6DFC9511-E8B1-BA4C-BE4F-FD637B64B0BB}"/>
                  </a:ext>
                </a:extLst>
              </p:cNvPr>
              <p:cNvSpPr txBox="1">
                <a:spLocks noRot="1" noChangeAspect="1" noMove="1" noResize="1" noEditPoints="1" noAdjustHandles="1" noChangeArrowheads="1" noChangeShapeType="1" noTextEdit="1"/>
              </p:cNvSpPr>
              <p:nvPr/>
            </p:nvSpPr>
            <p:spPr>
              <a:xfrm>
                <a:off x="566962" y="963828"/>
                <a:ext cx="10294627" cy="2903039"/>
              </a:xfrm>
              <a:prstGeom prst="rect">
                <a:avLst/>
              </a:prstGeom>
              <a:blipFill>
                <a:blip r:embed="rId3"/>
                <a:stretch>
                  <a:fillRect l="-493" t="-1304" r="-2463"/>
                </a:stretch>
              </a:blipFill>
            </p:spPr>
            <p:txBody>
              <a:bodyPr/>
              <a:lstStyle/>
              <a:p>
                <a:r>
                  <a:rPr lang="en-CN">
                    <a:noFill/>
                  </a:rPr>
                  <a:t> </a:t>
                </a:r>
              </a:p>
            </p:txBody>
          </p:sp>
        </mc:Fallback>
      </mc:AlternateContent>
      <p:pic>
        <p:nvPicPr>
          <p:cNvPr id="5" name="Picture 4">
            <a:extLst>
              <a:ext uri="{FF2B5EF4-FFF2-40B4-BE49-F238E27FC236}">
                <a16:creationId xmlns:a16="http://schemas.microsoft.com/office/drawing/2014/main" id="{E1BB1613-A845-4E4F-A609-7A54F71BC784}"/>
              </a:ext>
            </a:extLst>
          </p:cNvPr>
          <p:cNvPicPr>
            <a:picLocks noChangeAspect="1"/>
          </p:cNvPicPr>
          <p:nvPr/>
        </p:nvPicPr>
        <p:blipFill rotWithShape="1">
          <a:blip r:embed="rId4">
            <a:extLst>
              <a:ext uri="{28A0092B-C50C-407E-A947-70E740481C1C}">
                <a14:useLocalDpi xmlns:a14="http://schemas.microsoft.com/office/drawing/2010/main" val="0"/>
              </a:ext>
            </a:extLst>
          </a:blip>
          <a:srcRect r="49139" b="-3959"/>
          <a:stretch/>
        </p:blipFill>
        <p:spPr>
          <a:xfrm>
            <a:off x="7001304" y="3219583"/>
            <a:ext cx="3913659" cy="2903038"/>
          </a:xfrm>
          <a:prstGeom prst="rect">
            <a:avLst/>
          </a:prstGeom>
        </p:spPr>
      </p:pic>
      <p:sp>
        <p:nvSpPr>
          <p:cNvPr id="6" name="Oval 5">
            <a:extLst>
              <a:ext uri="{FF2B5EF4-FFF2-40B4-BE49-F238E27FC236}">
                <a16:creationId xmlns:a16="http://schemas.microsoft.com/office/drawing/2014/main" id="{D254E4E3-47C7-6547-BD13-BB90CD681FB0}"/>
              </a:ext>
            </a:extLst>
          </p:cNvPr>
          <p:cNvSpPr/>
          <p:nvPr/>
        </p:nvSpPr>
        <p:spPr>
          <a:xfrm>
            <a:off x="7465247" y="4907812"/>
            <a:ext cx="116541" cy="161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Oval 6">
            <a:extLst>
              <a:ext uri="{FF2B5EF4-FFF2-40B4-BE49-F238E27FC236}">
                <a16:creationId xmlns:a16="http://schemas.microsoft.com/office/drawing/2014/main" id="{F01CF11D-E6F3-9F4B-9736-DBC127F57204}"/>
              </a:ext>
            </a:extLst>
          </p:cNvPr>
          <p:cNvSpPr/>
          <p:nvPr/>
        </p:nvSpPr>
        <p:spPr>
          <a:xfrm>
            <a:off x="8056917" y="4271318"/>
            <a:ext cx="179295" cy="17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AC8C571B-A679-DC4C-BEA7-83159F19B8F4}"/>
              </a:ext>
            </a:extLst>
          </p:cNvPr>
          <p:cNvSpPr/>
          <p:nvPr/>
        </p:nvSpPr>
        <p:spPr>
          <a:xfrm>
            <a:off x="8781191" y="3718585"/>
            <a:ext cx="190126" cy="2031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800" dirty="0"/>
              <a:t>rx</a:t>
            </a:r>
          </a:p>
        </p:txBody>
      </p:sp>
      <p:sp>
        <p:nvSpPr>
          <p:cNvPr id="13" name="TextBox 12">
            <a:extLst>
              <a:ext uri="{FF2B5EF4-FFF2-40B4-BE49-F238E27FC236}">
                <a16:creationId xmlns:a16="http://schemas.microsoft.com/office/drawing/2014/main" id="{60752054-4925-1449-80DE-BFC18470E013}"/>
              </a:ext>
            </a:extLst>
          </p:cNvPr>
          <p:cNvSpPr txBox="1"/>
          <p:nvPr/>
        </p:nvSpPr>
        <p:spPr>
          <a:xfrm>
            <a:off x="8739037" y="3720612"/>
            <a:ext cx="274434" cy="215444"/>
          </a:xfrm>
          <a:prstGeom prst="rect">
            <a:avLst/>
          </a:prstGeom>
          <a:noFill/>
        </p:spPr>
        <p:txBody>
          <a:bodyPr wrap="none" rtlCol="0">
            <a:spAutoFit/>
          </a:bodyPr>
          <a:lstStyle/>
          <a:p>
            <a:pPr algn="l"/>
            <a:r>
              <a:rPr lang="en-CN" sz="800" dirty="0">
                <a:latin typeface="+mn-ea"/>
              </a:rPr>
              <a:t>rx</a:t>
            </a:r>
          </a:p>
        </p:txBody>
      </p:sp>
    </p:spTree>
    <p:extLst>
      <p:ext uri="{BB962C8B-B14F-4D97-AF65-F5344CB8AC3E}">
        <p14:creationId xmlns:p14="http://schemas.microsoft.com/office/powerpoint/2010/main" val="3894059128"/>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1" name="图片占位符 30">
            <a:extLst>
              <a:ext uri="{FF2B5EF4-FFF2-40B4-BE49-F238E27FC236}">
                <a16:creationId xmlns:a16="http://schemas.microsoft.com/office/drawing/2014/main" id="{17BD7C50-8AE3-4177-B32D-411D2257EAF9}"/>
              </a:ext>
            </a:extLst>
          </p:cNvPr>
          <p:cNvPicPr>
            <a:picLocks noGrp="1" noChangeAspect="1"/>
          </p:cNvPicPr>
          <p:nvPr>
            <p:ph type="pic" sz="quarter" idx="14"/>
          </p:nvPr>
        </p:nvPicPr>
        <p:blipFill>
          <a:blip r:embed="rId3">
            <a:alphaModFix amt="85000"/>
            <a:extLst>
              <a:ext uri="{28A0092B-C50C-407E-A947-70E740481C1C}">
                <a14:useLocalDpi xmlns:a14="http://schemas.microsoft.com/office/drawing/2010/main" val="0"/>
              </a:ext>
            </a:extLst>
          </a:blip>
          <a:srcRect l="22678" r="22678"/>
          <a:stretch>
            <a:fillRect/>
          </a:stretch>
        </p:blipFill>
        <p:spPr/>
      </p:pic>
      <p:sp>
        <p:nvSpPr>
          <p:cNvPr id="6" name="文本占位符 5">
            <a:extLst>
              <a:ext uri="{FF2B5EF4-FFF2-40B4-BE49-F238E27FC236}">
                <a16:creationId xmlns:a16="http://schemas.microsoft.com/office/drawing/2014/main" id="{50F2B8FF-2BB0-430D-A69D-53F70BBB0AB3}"/>
              </a:ext>
            </a:extLst>
          </p:cNvPr>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03</a:t>
            </a:r>
            <a:endParaRPr lang="zh-CN" altLang="en-US" dirty="0">
              <a:solidFill>
                <a:schemeClr val="bg1">
                  <a:alpha val="84000"/>
                </a:schemeClr>
              </a:solidFill>
            </a:endParaRPr>
          </a:p>
        </p:txBody>
      </p:sp>
      <p:sp>
        <p:nvSpPr>
          <p:cNvPr id="7" name="文本占位符 6">
            <a:extLst>
              <a:ext uri="{FF2B5EF4-FFF2-40B4-BE49-F238E27FC236}">
                <a16:creationId xmlns:a16="http://schemas.microsoft.com/office/drawing/2014/main" id="{48AB471E-27B6-42A1-BD42-B1CCE843A167}"/>
              </a:ext>
            </a:extLst>
          </p:cNvPr>
          <p:cNvSpPr>
            <a:spLocks noGrp="1"/>
          </p:cNvSpPr>
          <p:nvPr>
            <p:ph type="body" sz="quarter" idx="12"/>
          </p:nvPr>
        </p:nvSpPr>
        <p:spPr/>
        <p:txBody>
          <a:bodyPr/>
          <a:lstStyle/>
          <a:p>
            <a:r>
              <a:rPr lang="zh-CN" altLang="en-US" dirty="0"/>
              <a:t>分析题解</a:t>
            </a:r>
          </a:p>
        </p:txBody>
      </p:sp>
      <p:sp>
        <p:nvSpPr>
          <p:cNvPr id="8" name="文本占位符 7">
            <a:extLst>
              <a:ext uri="{FF2B5EF4-FFF2-40B4-BE49-F238E27FC236}">
                <a16:creationId xmlns:a16="http://schemas.microsoft.com/office/drawing/2014/main" id="{E3EB3F3F-5C41-443D-B1E8-299D90BCB85E}"/>
              </a:ext>
            </a:extLst>
          </p:cNvPr>
          <p:cNvSpPr>
            <a:spLocks noGrp="1"/>
          </p:cNvSpPr>
          <p:nvPr>
            <p:ph type="body" sz="quarter" idx="13"/>
          </p:nvPr>
        </p:nvSpPr>
        <p:spPr/>
        <p:txBody>
          <a:bodyPr/>
          <a:lstStyle/>
          <a:p>
            <a:r>
              <a:rPr lang="en-US" altLang="zh-CN" dirty="0"/>
              <a:t>Analysis of</a:t>
            </a:r>
            <a:r>
              <a:rPr lang="zh-CN" altLang="en-US" dirty="0"/>
              <a:t> </a:t>
            </a:r>
            <a:r>
              <a:rPr lang="en-US" altLang="zh-CN" dirty="0"/>
              <a:t>Problems</a:t>
            </a:r>
            <a:endParaRPr lang="zh-CN" altLang="en-US" dirty="0"/>
          </a:p>
        </p:txBody>
      </p:sp>
      <p:sp>
        <p:nvSpPr>
          <p:cNvPr id="12" name="弧形 11">
            <a:extLst>
              <a:ext uri="{FF2B5EF4-FFF2-40B4-BE49-F238E27FC236}">
                <a16:creationId xmlns:a16="http://schemas.microsoft.com/office/drawing/2014/main" id="{0641DC08-FBA7-485D-AF0E-9084096E3C26}"/>
              </a:ext>
            </a:extLst>
          </p:cNvPr>
          <p:cNvSpPr/>
          <p:nvPr/>
        </p:nvSpPr>
        <p:spPr>
          <a:xfrm flipV="1">
            <a:off x="5384800" y="-6885502"/>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Tree>
    <p:extLst>
      <p:ext uri="{BB962C8B-B14F-4D97-AF65-F5344CB8AC3E}">
        <p14:creationId xmlns:p14="http://schemas.microsoft.com/office/powerpoint/2010/main" val="306393513"/>
      </p:ext>
    </p:extLst>
  </p:cSld>
  <p:clrMapOvr>
    <a:masterClrMapping/>
  </p:clrMapOvr>
  <p:transition spd="med">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4E1000D-FA4F-C244-B1F8-9315E715299D}"/>
              </a:ext>
            </a:extLst>
          </p:cNvPr>
          <p:cNvSpPr/>
          <p:nvPr/>
        </p:nvSpPr>
        <p:spPr>
          <a:xfrm>
            <a:off x="1161535" y="1828800"/>
            <a:ext cx="9910119" cy="344753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文本框 6">
            <a:extLst>
              <a:ext uri="{FF2B5EF4-FFF2-40B4-BE49-F238E27FC236}">
                <a16:creationId xmlns:a16="http://schemas.microsoft.com/office/drawing/2014/main" id="{D878FE9B-46A3-4D0C-9EE4-0A098ACC5944}"/>
              </a:ext>
            </a:extLst>
          </p:cNvPr>
          <p:cNvSpPr txBox="1"/>
          <p:nvPr/>
        </p:nvSpPr>
        <p:spPr>
          <a:xfrm>
            <a:off x="2804984" y="2967335"/>
            <a:ext cx="6917724" cy="923330"/>
          </a:xfrm>
          <a:prstGeom prst="rect">
            <a:avLst/>
          </a:prstGeom>
          <a:noFill/>
        </p:spPr>
        <p:txBody>
          <a:bodyPr wrap="square" rtlCol="0">
            <a:spAutoFit/>
          </a:bodyPr>
          <a:lstStyle/>
          <a:p>
            <a:r>
              <a:rPr lang="en-CN" sz="5400" dirty="0"/>
              <a:t>POJ1182食物链问题</a:t>
            </a:r>
          </a:p>
        </p:txBody>
      </p:sp>
      <p:sp>
        <p:nvSpPr>
          <p:cNvPr id="5" name="Text Placeholder 4">
            <a:extLst>
              <a:ext uri="{FF2B5EF4-FFF2-40B4-BE49-F238E27FC236}">
                <a16:creationId xmlns:a16="http://schemas.microsoft.com/office/drawing/2014/main" id="{2B49A278-E393-8B4F-843B-1335AEC21AF1}"/>
              </a:ext>
            </a:extLst>
          </p:cNvPr>
          <p:cNvSpPr>
            <a:spLocks noGrp="1"/>
          </p:cNvSpPr>
          <p:nvPr>
            <p:ph type="body" sz="quarter" idx="12"/>
          </p:nvPr>
        </p:nvSpPr>
        <p:spPr/>
        <p:txBody>
          <a:bodyPr/>
          <a:lstStyle/>
          <a:p>
            <a:pPr marL="0" indent="0">
              <a:buNone/>
            </a:pPr>
            <a:r>
              <a:rPr lang="en-CN" dirty="0"/>
              <a:t>分析题解</a:t>
            </a:r>
          </a:p>
        </p:txBody>
      </p:sp>
    </p:spTree>
    <p:extLst>
      <p:ext uri="{BB962C8B-B14F-4D97-AF65-F5344CB8AC3E}">
        <p14:creationId xmlns:p14="http://schemas.microsoft.com/office/powerpoint/2010/main" val="2643834896"/>
      </p:ext>
    </p:extLst>
  </p:cSld>
  <p:clrMapOvr>
    <a:masterClrMapping/>
  </p:clrMapOvr>
  <p:transition spd="med">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95E70B-1925-B846-A0E3-D4FF940CE475}"/>
              </a:ext>
            </a:extLst>
          </p:cNvPr>
          <p:cNvSpPr>
            <a:spLocks noGrp="1"/>
          </p:cNvSpPr>
          <p:nvPr>
            <p:ph type="body" sz="quarter" idx="12"/>
          </p:nvPr>
        </p:nvSpPr>
        <p:spPr/>
        <p:txBody>
          <a:bodyPr/>
          <a:lstStyle/>
          <a:p>
            <a:pPr marL="0" indent="0">
              <a:buNone/>
            </a:pPr>
            <a:r>
              <a:rPr lang="en-CN" dirty="0"/>
              <a:t>POJ1182食物链问题</a:t>
            </a:r>
          </a:p>
        </p:txBody>
      </p:sp>
      <p:sp>
        <p:nvSpPr>
          <p:cNvPr id="2" name="TextBox 1">
            <a:extLst>
              <a:ext uri="{FF2B5EF4-FFF2-40B4-BE49-F238E27FC236}">
                <a16:creationId xmlns:a16="http://schemas.microsoft.com/office/drawing/2014/main" id="{5BE98B17-6758-3146-833D-016A30342F50}"/>
              </a:ext>
            </a:extLst>
          </p:cNvPr>
          <p:cNvSpPr txBox="1"/>
          <p:nvPr/>
        </p:nvSpPr>
        <p:spPr>
          <a:xfrm>
            <a:off x="726986" y="1062990"/>
            <a:ext cx="3892379" cy="2862322"/>
          </a:xfrm>
          <a:prstGeom prst="rect">
            <a:avLst/>
          </a:prstGeom>
          <a:noFill/>
        </p:spPr>
        <p:txBody>
          <a:bodyPr wrap="square" rtlCol="0">
            <a:spAutoFit/>
          </a:bodyPr>
          <a:lstStyle/>
          <a:p>
            <a:pPr>
              <a:lnSpc>
                <a:spcPct val="150000"/>
              </a:lnSpc>
            </a:pPr>
            <a:r>
              <a:rPr lang="zh-CN" altLang="en-US" dirty="0"/>
              <a:t>       问题基础：</a:t>
            </a:r>
            <a:endParaRPr lang="en-US" altLang="zh-CN" dirty="0"/>
          </a:p>
          <a:p>
            <a:pPr>
              <a:lnSpc>
                <a:spcPct val="150000"/>
              </a:lnSpc>
            </a:pPr>
            <a:r>
              <a:rPr lang="zh-CN" altLang="en-US" dirty="0"/>
              <a:t>       有</a:t>
            </a:r>
            <a:r>
              <a:rPr lang="en-US" altLang="zh-CN" dirty="0"/>
              <a:t>N</a:t>
            </a:r>
            <a:r>
              <a:rPr lang="zh-CN" altLang="en-US" dirty="0"/>
              <a:t>个动物（编号为</a:t>
            </a:r>
            <a:r>
              <a:rPr lang="en-US" altLang="zh-CN" dirty="0"/>
              <a:t>1~N</a:t>
            </a:r>
            <a:r>
              <a:rPr lang="zh-CN" altLang="en-US" dirty="0"/>
              <a:t>），每个动物都属于</a:t>
            </a:r>
            <a:r>
              <a:rPr lang="en-US" altLang="zh-CN" dirty="0"/>
              <a:t>A</a:t>
            </a:r>
            <a:r>
              <a:rPr lang="zh-CN" altLang="en-US" dirty="0"/>
              <a:t>类、</a:t>
            </a:r>
            <a:r>
              <a:rPr lang="en-US" altLang="zh-CN" dirty="0"/>
              <a:t>B</a:t>
            </a:r>
            <a:r>
              <a:rPr lang="zh-CN" altLang="en-US" dirty="0"/>
              <a:t>类、</a:t>
            </a:r>
            <a:r>
              <a:rPr lang="en-US" altLang="zh-CN" dirty="0"/>
              <a:t>C</a:t>
            </a:r>
            <a:r>
              <a:rPr lang="zh-CN" altLang="en-US" dirty="0"/>
              <a:t>类中的一类。</a:t>
            </a:r>
            <a:endParaRPr lang="en-US" altLang="zh-CN" dirty="0"/>
          </a:p>
          <a:p>
            <a:pPr>
              <a:lnSpc>
                <a:spcPct val="150000"/>
              </a:lnSpc>
            </a:pPr>
            <a:r>
              <a:rPr lang="zh-CN" altLang="en-US" dirty="0"/>
              <a:t>       三类动物的食物链构成环形：</a:t>
            </a:r>
            <a:r>
              <a:rPr lang="en-US" altLang="zh-CN" dirty="0"/>
              <a:t>A</a:t>
            </a:r>
            <a:r>
              <a:rPr lang="zh-CN" altLang="en-US" dirty="0"/>
              <a:t>类吃</a:t>
            </a:r>
            <a:r>
              <a:rPr lang="en-US" altLang="zh-CN" dirty="0"/>
              <a:t>B</a:t>
            </a:r>
            <a:r>
              <a:rPr lang="zh-CN" altLang="en-US" dirty="0"/>
              <a:t>类，</a:t>
            </a:r>
            <a:r>
              <a:rPr lang="en-US" altLang="zh-CN" dirty="0"/>
              <a:t>B</a:t>
            </a:r>
            <a:r>
              <a:rPr lang="zh-CN" altLang="en-US" dirty="0"/>
              <a:t>类吃</a:t>
            </a:r>
            <a:r>
              <a:rPr lang="en-US" altLang="zh-CN" dirty="0"/>
              <a:t>C</a:t>
            </a:r>
            <a:r>
              <a:rPr lang="zh-CN" altLang="en-US" dirty="0"/>
              <a:t>类，</a:t>
            </a:r>
            <a:r>
              <a:rPr lang="en-US" altLang="zh-CN" dirty="0"/>
              <a:t>C</a:t>
            </a:r>
            <a:r>
              <a:rPr lang="zh-CN" altLang="en-US" dirty="0"/>
              <a:t>类吃</a:t>
            </a:r>
            <a:r>
              <a:rPr lang="en-US" altLang="zh-CN" dirty="0"/>
              <a:t>A</a:t>
            </a:r>
            <a:r>
              <a:rPr lang="zh-CN" altLang="en-US" dirty="0"/>
              <a:t>类。</a:t>
            </a:r>
            <a:endParaRPr lang="en-US" altLang="zh-CN" dirty="0"/>
          </a:p>
          <a:p>
            <a:pPr algn="l"/>
            <a:endParaRPr lang="en-CN" dirty="0">
              <a:latin typeface="+mn-ea"/>
            </a:endParaRPr>
          </a:p>
        </p:txBody>
      </p:sp>
      <p:sp>
        <p:nvSpPr>
          <p:cNvPr id="3" name="Oval 2">
            <a:extLst>
              <a:ext uri="{FF2B5EF4-FFF2-40B4-BE49-F238E27FC236}">
                <a16:creationId xmlns:a16="http://schemas.microsoft.com/office/drawing/2014/main" id="{C7686D06-09F9-9442-B4E8-91BAD6E66434}"/>
              </a:ext>
            </a:extLst>
          </p:cNvPr>
          <p:cNvSpPr/>
          <p:nvPr/>
        </p:nvSpPr>
        <p:spPr>
          <a:xfrm>
            <a:off x="2465172" y="4189127"/>
            <a:ext cx="469557" cy="469370"/>
          </a:xfrm>
          <a:prstGeom prst="ellipse">
            <a:avLst/>
          </a:prstGeom>
          <a:solidFill>
            <a:srgbClr val="85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A</a:t>
            </a:r>
          </a:p>
        </p:txBody>
      </p:sp>
      <p:sp>
        <p:nvSpPr>
          <p:cNvPr id="5" name="Oval 4">
            <a:extLst>
              <a:ext uri="{FF2B5EF4-FFF2-40B4-BE49-F238E27FC236}">
                <a16:creationId xmlns:a16="http://schemas.microsoft.com/office/drawing/2014/main" id="{C22FFECF-AD35-FA42-8A4F-335BEFC7F301}"/>
              </a:ext>
            </a:extLst>
          </p:cNvPr>
          <p:cNvSpPr/>
          <p:nvPr/>
        </p:nvSpPr>
        <p:spPr>
          <a:xfrm>
            <a:off x="1802026" y="5004445"/>
            <a:ext cx="469557" cy="469370"/>
          </a:xfrm>
          <a:prstGeom prst="ellipse">
            <a:avLst/>
          </a:prstGeom>
          <a:solidFill>
            <a:srgbClr val="85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B</a:t>
            </a:r>
          </a:p>
        </p:txBody>
      </p:sp>
      <p:sp>
        <p:nvSpPr>
          <p:cNvPr id="6" name="Oval 5">
            <a:extLst>
              <a:ext uri="{FF2B5EF4-FFF2-40B4-BE49-F238E27FC236}">
                <a16:creationId xmlns:a16="http://schemas.microsoft.com/office/drawing/2014/main" id="{1B519EA1-C7B8-3344-A271-097AC2BE94BA}"/>
              </a:ext>
            </a:extLst>
          </p:cNvPr>
          <p:cNvSpPr/>
          <p:nvPr/>
        </p:nvSpPr>
        <p:spPr>
          <a:xfrm>
            <a:off x="2942156" y="5004445"/>
            <a:ext cx="469557" cy="469370"/>
          </a:xfrm>
          <a:prstGeom prst="ellipse">
            <a:avLst/>
          </a:prstGeom>
          <a:solidFill>
            <a:srgbClr val="85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C</a:t>
            </a:r>
          </a:p>
        </p:txBody>
      </p:sp>
      <p:cxnSp>
        <p:nvCxnSpPr>
          <p:cNvPr id="10" name="Straight Arrow Connector 9">
            <a:extLst>
              <a:ext uri="{FF2B5EF4-FFF2-40B4-BE49-F238E27FC236}">
                <a16:creationId xmlns:a16="http://schemas.microsoft.com/office/drawing/2014/main" id="{1BFF841D-6771-9345-9AC0-D29F357171CD}"/>
              </a:ext>
            </a:extLst>
          </p:cNvPr>
          <p:cNvCxnSpPr>
            <a:stCxn id="3" idx="3"/>
            <a:endCxn id="5" idx="7"/>
          </p:cNvCxnSpPr>
          <p:nvPr/>
        </p:nvCxnSpPr>
        <p:spPr>
          <a:xfrm flipH="1">
            <a:off x="2202818" y="4589759"/>
            <a:ext cx="331119" cy="483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029C6C-024E-4F43-BA25-AED47EA98BBE}"/>
              </a:ext>
            </a:extLst>
          </p:cNvPr>
          <p:cNvCxnSpPr>
            <a:stCxn id="5" idx="6"/>
            <a:endCxn id="6" idx="2"/>
          </p:cNvCxnSpPr>
          <p:nvPr/>
        </p:nvCxnSpPr>
        <p:spPr>
          <a:xfrm>
            <a:off x="2271583" y="5239130"/>
            <a:ext cx="670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559877-56DE-6540-8C32-BA781BCC5CB4}"/>
              </a:ext>
            </a:extLst>
          </p:cNvPr>
          <p:cNvCxnSpPr>
            <a:cxnSpLocks/>
            <a:stCxn id="6" idx="0"/>
            <a:endCxn id="3" idx="5"/>
          </p:cNvCxnSpPr>
          <p:nvPr/>
        </p:nvCxnSpPr>
        <p:spPr>
          <a:xfrm flipH="1" flipV="1">
            <a:off x="2865964" y="4589759"/>
            <a:ext cx="310971" cy="414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7F0661B-F6FC-0E4A-AE7E-4D1C07700F44}"/>
              </a:ext>
            </a:extLst>
          </p:cNvPr>
          <p:cNvSpPr txBox="1"/>
          <p:nvPr/>
        </p:nvSpPr>
        <p:spPr>
          <a:xfrm>
            <a:off x="5375020" y="1050605"/>
            <a:ext cx="6089994" cy="3603166"/>
          </a:xfrm>
          <a:prstGeom prst="rect">
            <a:avLst/>
          </a:prstGeom>
          <a:noFill/>
        </p:spPr>
        <p:txBody>
          <a:bodyPr wrap="square" rtlCol="0">
            <a:spAutoFit/>
          </a:bodyPr>
          <a:lstStyle/>
          <a:p>
            <a:r>
              <a:rPr lang="zh-CN" altLang="en-US" b="1" dirty="0"/>
              <a:t>       </a:t>
            </a:r>
            <a:r>
              <a:rPr lang="zh-CN" altLang="en-US" sz="2000" dirty="0"/>
              <a:t>逐条给出</a:t>
            </a:r>
            <a:r>
              <a:rPr lang="en-US" altLang="zh-CN" sz="2000" dirty="0"/>
              <a:t>K</a:t>
            </a:r>
            <a:r>
              <a:rPr lang="zh-CN" altLang="en-US" sz="2000" dirty="0"/>
              <a:t>条关系信息，告知某动物</a:t>
            </a:r>
            <a:r>
              <a:rPr lang="en-US" altLang="zh-CN" sz="2000" dirty="0"/>
              <a:t>X</a:t>
            </a:r>
            <a:r>
              <a:rPr lang="zh-CN" altLang="en-US" sz="2000" dirty="0"/>
              <a:t>和某动物</a:t>
            </a:r>
            <a:r>
              <a:rPr lang="en-US" altLang="zh-CN" sz="2000" dirty="0"/>
              <a:t>Y</a:t>
            </a:r>
            <a:r>
              <a:rPr lang="zh-CN" altLang="en-US" sz="2000" dirty="0"/>
              <a:t>具有以下三种关系之一：</a:t>
            </a:r>
            <a:endParaRPr lang="en-US" altLang="zh-CN" sz="2000" dirty="0"/>
          </a:p>
          <a:p>
            <a:r>
              <a:rPr lang="zh-CN" altLang="en-US" sz="2000" dirty="0"/>
              <a:t>      </a:t>
            </a:r>
            <a:r>
              <a:rPr lang="en-US" altLang="zh-CN" sz="2000" dirty="0"/>
              <a:t>1</a:t>
            </a:r>
            <a:r>
              <a:rPr lang="zh-CN" altLang="en-US" sz="2000" dirty="0"/>
              <a:t>）</a:t>
            </a:r>
            <a:r>
              <a:rPr lang="en-US" altLang="zh-CN" sz="2000" dirty="0"/>
              <a:t>X</a:t>
            </a:r>
            <a:r>
              <a:rPr lang="zh-CN" altLang="en-US" sz="2000" dirty="0"/>
              <a:t>和</a:t>
            </a:r>
            <a:r>
              <a:rPr lang="en-US" altLang="zh-CN" sz="2000" dirty="0"/>
              <a:t>Y</a:t>
            </a:r>
            <a:r>
              <a:rPr lang="zh-CN" altLang="en-US" sz="2000" dirty="0"/>
              <a:t>是同类</a:t>
            </a:r>
            <a:endParaRPr lang="en-US" altLang="zh-CN" sz="2000" dirty="0"/>
          </a:p>
          <a:p>
            <a:r>
              <a:rPr lang="zh-CN" altLang="en-US" sz="2000" dirty="0"/>
              <a:t>      </a:t>
            </a:r>
            <a:r>
              <a:rPr lang="en-US" altLang="zh-CN" sz="2000" dirty="0"/>
              <a:t>2</a:t>
            </a:r>
            <a:r>
              <a:rPr lang="zh-CN" altLang="en-US" sz="2000" dirty="0"/>
              <a:t>）</a:t>
            </a:r>
            <a:r>
              <a:rPr lang="en-US" altLang="zh-CN" sz="2000" dirty="0"/>
              <a:t>X</a:t>
            </a:r>
            <a:r>
              <a:rPr lang="zh-CN" altLang="en-US" sz="2000" dirty="0"/>
              <a:t>吃</a:t>
            </a:r>
            <a:r>
              <a:rPr lang="en-US" altLang="zh-CN" sz="2000" dirty="0"/>
              <a:t>Y</a:t>
            </a:r>
          </a:p>
          <a:p>
            <a:r>
              <a:rPr lang="zh-CN" altLang="en-US" sz="2000" dirty="0"/>
              <a:t>      </a:t>
            </a:r>
            <a:r>
              <a:rPr lang="en-US" altLang="zh-CN" sz="2000" dirty="0"/>
              <a:t>3</a:t>
            </a:r>
            <a:r>
              <a:rPr lang="zh-CN" altLang="en-US" sz="2000" dirty="0"/>
              <a:t>）</a:t>
            </a:r>
            <a:r>
              <a:rPr lang="en-US" altLang="zh-CN" sz="2000" dirty="0"/>
              <a:t>X</a:t>
            </a:r>
            <a:r>
              <a:rPr lang="zh-CN" altLang="en-US" sz="2000" dirty="0"/>
              <a:t>被</a:t>
            </a:r>
            <a:r>
              <a:rPr lang="en-US" altLang="zh-CN" sz="2000" dirty="0"/>
              <a:t>Y</a:t>
            </a:r>
            <a:r>
              <a:rPr lang="zh-CN" altLang="en-US" sz="2000" dirty="0"/>
              <a:t>吃</a:t>
            </a:r>
            <a:endParaRPr lang="en-US" altLang="zh-CN" sz="2000" dirty="0"/>
          </a:p>
          <a:p>
            <a:r>
              <a:rPr lang="zh-CN" altLang="en-US" sz="2000" dirty="0"/>
              <a:t>      在以下两种情况下，给出的信息是假话：</a:t>
            </a:r>
            <a:endParaRPr lang="en-US" altLang="zh-CN" sz="2000" dirty="0"/>
          </a:p>
          <a:p>
            <a:r>
              <a:rPr lang="zh-CN" altLang="en-US" sz="2000" dirty="0"/>
              <a:t>      </a:t>
            </a:r>
            <a:r>
              <a:rPr lang="en-US" altLang="zh-CN" sz="2000" dirty="0"/>
              <a:t>1</a:t>
            </a:r>
            <a:r>
              <a:rPr lang="zh-CN" altLang="en-US" sz="2000" dirty="0"/>
              <a:t>）新给出的关系信息和根据之前的话构建的关系冲突</a:t>
            </a:r>
            <a:endParaRPr lang="en-US" altLang="zh-CN" sz="2000" dirty="0"/>
          </a:p>
          <a:p>
            <a:r>
              <a:rPr lang="zh-CN" altLang="en-US" sz="2000" dirty="0"/>
              <a:t>      </a:t>
            </a:r>
            <a:r>
              <a:rPr lang="en-US" altLang="zh-CN" sz="2000" dirty="0"/>
              <a:t>2</a:t>
            </a:r>
            <a:r>
              <a:rPr lang="zh-CN" altLang="en-US" sz="2000" dirty="0"/>
              <a:t>）新给出的关系信息不合法</a:t>
            </a:r>
            <a:endParaRPr lang="en-US" altLang="zh-CN" sz="2000" dirty="0"/>
          </a:p>
          <a:p>
            <a:pPr lvl="1">
              <a:lnSpc>
                <a:spcPct val="150000"/>
              </a:lnSpc>
            </a:pPr>
            <a:r>
              <a:rPr lang="en-US" altLang="zh-CN" b="1" dirty="0"/>
              <a:t>	</a:t>
            </a:r>
            <a:r>
              <a:rPr lang="en-US" altLang="zh-CN" sz="1600" dirty="0"/>
              <a:t>1.</a:t>
            </a:r>
            <a:r>
              <a:rPr lang="zh-CN" altLang="en-US" sz="1600" dirty="0"/>
              <a:t>关系信息中动物编号</a:t>
            </a:r>
            <a:r>
              <a:rPr lang="en-US" altLang="zh-CN" sz="1600" dirty="0"/>
              <a:t>X&gt;N</a:t>
            </a:r>
            <a:r>
              <a:rPr lang="zh-CN" altLang="en-US" sz="1600" dirty="0"/>
              <a:t>或</a:t>
            </a:r>
            <a:r>
              <a:rPr lang="en-US" altLang="zh-CN" sz="1600" dirty="0"/>
              <a:t>Y&gt;N</a:t>
            </a:r>
          </a:p>
          <a:p>
            <a:pPr lvl="1">
              <a:lnSpc>
                <a:spcPct val="150000"/>
              </a:lnSpc>
            </a:pPr>
            <a:r>
              <a:rPr lang="zh-CN" altLang="en-US" sz="1600" dirty="0"/>
              <a:t>        </a:t>
            </a:r>
            <a:r>
              <a:rPr lang="en-US" altLang="zh-CN" sz="1600" dirty="0"/>
              <a:t>2.</a:t>
            </a:r>
            <a:r>
              <a:rPr lang="zh-CN" altLang="en-US" sz="1600" dirty="0"/>
              <a:t>关系信息表示「</a:t>
            </a:r>
            <a:r>
              <a:rPr lang="en-US" altLang="zh-CN" sz="1600" dirty="0"/>
              <a:t>X</a:t>
            </a:r>
            <a:r>
              <a:rPr lang="zh-CN" altLang="en-US" sz="1600" dirty="0"/>
              <a:t>吃</a:t>
            </a:r>
            <a:r>
              <a:rPr lang="en-US" altLang="zh-CN" sz="1600" dirty="0"/>
              <a:t>X</a:t>
            </a:r>
            <a:r>
              <a:rPr lang="zh-CN" altLang="en-US" sz="1600" dirty="0"/>
              <a:t>」或「</a:t>
            </a:r>
            <a:r>
              <a:rPr lang="en-US" altLang="zh-CN" sz="1600" dirty="0"/>
              <a:t>X</a:t>
            </a:r>
            <a:r>
              <a:rPr lang="zh-CN" altLang="en-US" sz="1600" dirty="0"/>
              <a:t>被</a:t>
            </a:r>
            <a:r>
              <a:rPr lang="en-US" altLang="zh-CN" sz="1600" dirty="0"/>
              <a:t>X</a:t>
            </a:r>
            <a:r>
              <a:rPr lang="zh-CN" altLang="en-US" sz="1600" dirty="0"/>
              <a:t>吃」</a:t>
            </a:r>
            <a:endParaRPr lang="en-US" altLang="zh-CN" sz="1600" dirty="0"/>
          </a:p>
        </p:txBody>
      </p:sp>
      <p:sp>
        <p:nvSpPr>
          <p:cNvPr id="21" name="TextBox 20">
            <a:extLst>
              <a:ext uri="{FF2B5EF4-FFF2-40B4-BE49-F238E27FC236}">
                <a16:creationId xmlns:a16="http://schemas.microsoft.com/office/drawing/2014/main" id="{03173078-D37C-E240-A9FD-1B5A8A44E8C7}"/>
              </a:ext>
            </a:extLst>
          </p:cNvPr>
          <p:cNvSpPr txBox="1"/>
          <p:nvPr/>
        </p:nvSpPr>
        <p:spPr>
          <a:xfrm>
            <a:off x="5659395" y="4978503"/>
            <a:ext cx="4621427" cy="584775"/>
          </a:xfrm>
          <a:prstGeom prst="rect">
            <a:avLst/>
          </a:prstGeom>
          <a:noFill/>
        </p:spPr>
        <p:txBody>
          <a:bodyPr wrap="square" rtlCol="0">
            <a:spAutoFit/>
          </a:bodyPr>
          <a:lstStyle/>
          <a:p>
            <a:pPr algn="ctr"/>
            <a:r>
              <a:rPr lang="en-CN" sz="3200" dirty="0">
                <a:solidFill>
                  <a:srgbClr val="0070C0"/>
                </a:solidFill>
                <a:latin typeface="+mn-ea"/>
              </a:rPr>
              <a:t>要求输出假话的数量</a:t>
            </a:r>
          </a:p>
        </p:txBody>
      </p:sp>
    </p:spTree>
    <p:extLst>
      <p:ext uri="{BB962C8B-B14F-4D97-AF65-F5344CB8AC3E}">
        <p14:creationId xmlns:p14="http://schemas.microsoft.com/office/powerpoint/2010/main" val="2709701975"/>
      </p:ext>
    </p:extLst>
  </p:cSld>
  <p:clrMapOvr>
    <a:masterClrMapping/>
  </p:clrMapOvr>
  <p:transition spd="med">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EAD6B6-59FA-B84B-844E-28B0B5702E40}"/>
              </a:ext>
            </a:extLst>
          </p:cNvPr>
          <p:cNvSpPr>
            <a:spLocks noGrp="1"/>
          </p:cNvSpPr>
          <p:nvPr>
            <p:ph type="body" sz="quarter" idx="12"/>
          </p:nvPr>
        </p:nvSpPr>
        <p:spPr/>
        <p:txBody>
          <a:bodyPr/>
          <a:lstStyle/>
          <a:p>
            <a:pPr marL="0" indent="0">
              <a:buNone/>
            </a:pPr>
            <a:r>
              <a:rPr lang="en-CN" dirty="0"/>
              <a:t>关系集</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DDDEEE4-5BE2-114D-AF36-9144013BC8E7}"/>
                  </a:ext>
                </a:extLst>
              </p:cNvPr>
              <p:cNvSpPr txBox="1"/>
              <p:nvPr/>
            </p:nvSpPr>
            <p:spPr>
              <a:xfrm>
                <a:off x="2790395" y="1977081"/>
                <a:ext cx="7119724" cy="3108543"/>
              </a:xfrm>
              <a:prstGeom prst="rect">
                <a:avLst/>
              </a:prstGeom>
              <a:noFill/>
            </p:spPr>
            <p:txBody>
              <a:bodyPr wrap="square" rtlCol="0">
                <a:spAutoFit/>
              </a:bodyPr>
              <a:lstStyle/>
              <a:p>
                <a:pPr>
                  <a:lnSpc>
                    <a:spcPct val="150000"/>
                  </a:lnSpc>
                </a:pPr>
                <a:r>
                  <a:rPr lang="zh-CN" altLang="en-US" sz="2800" b="1" dirty="0">
                    <a:solidFill>
                      <a:srgbClr val="0070C0"/>
                    </a:solidFill>
                  </a:rPr>
                  <a:t>关系集</a:t>
                </a:r>
                <a14:m>
                  <m:oMath xmlns:m="http://schemas.openxmlformats.org/officeDocument/2006/math">
                    <m:r>
                      <a:rPr lang="en-US" altLang="zh-CN" sz="2800" b="1">
                        <a:solidFill>
                          <a:srgbClr val="0070C0"/>
                        </a:solidFill>
                        <a:latin typeface="Cambria Math" panose="02040503050406030204" pitchFamily="18" charset="0"/>
                      </a:rPr>
                      <m:t>𝐑</m:t>
                    </m:r>
                    <m:r>
                      <a:rPr lang="en-US" altLang="zh-CN" sz="2800" b="1" i="1">
                        <a:solidFill>
                          <a:srgbClr val="0070C0"/>
                        </a:solidFill>
                        <a:latin typeface="Cambria Math" panose="02040503050406030204" pitchFamily="18" charset="0"/>
                      </a:rPr>
                      <m:t>={</m:t>
                    </m:r>
                    <m:r>
                      <a:rPr lang="en-US" altLang="zh-CN" sz="2800" b="1" i="1">
                        <a:solidFill>
                          <a:srgbClr val="0070C0"/>
                        </a:solidFill>
                        <a:latin typeface="Cambria Math" panose="02040503050406030204" pitchFamily="18" charset="0"/>
                      </a:rPr>
                      <m:t>𝟎</m:t>
                    </m:r>
                    <m:r>
                      <a:rPr lang="en-US" altLang="zh-CN" sz="2800" b="1" i="1">
                        <a:solidFill>
                          <a:srgbClr val="0070C0"/>
                        </a:solidFill>
                        <a:latin typeface="Cambria Math" panose="02040503050406030204" pitchFamily="18" charset="0"/>
                      </a:rPr>
                      <m:t>,</m:t>
                    </m:r>
                    <m:r>
                      <a:rPr lang="en-US" altLang="zh-CN" sz="2800" b="1" i="1">
                        <a:solidFill>
                          <a:srgbClr val="0070C0"/>
                        </a:solidFill>
                        <a:latin typeface="Cambria Math" panose="02040503050406030204" pitchFamily="18" charset="0"/>
                      </a:rPr>
                      <m:t>𝟏</m:t>
                    </m:r>
                    <m:r>
                      <a:rPr lang="en-US" altLang="zh-CN" sz="2800" b="1" i="1">
                        <a:solidFill>
                          <a:srgbClr val="0070C0"/>
                        </a:solidFill>
                        <a:latin typeface="Cambria Math" panose="02040503050406030204" pitchFamily="18" charset="0"/>
                      </a:rPr>
                      <m:t>,</m:t>
                    </m:r>
                    <m:r>
                      <a:rPr lang="en-US" altLang="zh-CN" sz="2800" b="1" i="1">
                        <a:solidFill>
                          <a:srgbClr val="0070C0"/>
                        </a:solidFill>
                        <a:latin typeface="Cambria Math" panose="02040503050406030204" pitchFamily="18" charset="0"/>
                      </a:rPr>
                      <m:t>𝟐</m:t>
                    </m:r>
                    <m:r>
                      <a:rPr lang="en-US" altLang="zh-CN" sz="2800" b="1" i="1">
                        <a:solidFill>
                          <a:srgbClr val="0070C0"/>
                        </a:solidFill>
                        <a:latin typeface="Cambria Math" panose="02040503050406030204" pitchFamily="18" charset="0"/>
                      </a:rPr>
                      <m:t>}</m:t>
                    </m:r>
                  </m:oMath>
                </a14:m>
                <a:r>
                  <a:rPr lang="zh-CN" altLang="en-US" sz="2800" b="1" dirty="0">
                    <a:solidFill>
                      <a:srgbClr val="0070C0"/>
                    </a:solidFill>
                  </a:rPr>
                  <a:t>，其中：</a:t>
                </a:r>
                <a:endParaRPr lang="en-US" altLang="zh-CN" sz="2800" b="1" dirty="0">
                  <a:solidFill>
                    <a:srgbClr val="0070C0"/>
                  </a:solidFill>
                </a:endParaRPr>
              </a:p>
              <a:p>
                <a:pPr>
                  <a:lnSpc>
                    <a:spcPct val="150000"/>
                  </a:lnSpc>
                </a:pPr>
                <a:r>
                  <a:rPr lang="en-US" altLang="zh-CN" sz="2800" b="1" dirty="0"/>
                  <a:t>1</a:t>
                </a:r>
                <a:r>
                  <a:rPr lang="zh-CN" altLang="en-US" sz="2800" b="1" dirty="0"/>
                  <a:t>）</a:t>
                </a:r>
                <a:r>
                  <a:rPr lang="en-US" altLang="zh-CN" sz="2800" b="1" dirty="0"/>
                  <a:t>re[x]=0</a:t>
                </a:r>
                <a:r>
                  <a:rPr lang="zh-CN" altLang="en-US" sz="2800" b="1" dirty="0"/>
                  <a:t>表示</a:t>
                </a:r>
                <a:r>
                  <a:rPr lang="en-US" altLang="zh-CN" sz="2800" b="1" dirty="0"/>
                  <a:t>x</a:t>
                </a:r>
                <a:r>
                  <a:rPr lang="zh-CN" altLang="en-US" sz="2800" b="1" dirty="0"/>
                  <a:t>和</a:t>
                </a:r>
                <a:r>
                  <a:rPr lang="en-US" altLang="zh-CN" sz="2800" b="1" dirty="0"/>
                  <a:t>fa[x]</a:t>
                </a:r>
                <a:r>
                  <a:rPr lang="zh-CN" altLang="en-US" sz="2800" b="1" dirty="0"/>
                  <a:t>是同类</a:t>
                </a:r>
                <a:endParaRPr lang="en-US" altLang="zh-CN" sz="2800" b="1" dirty="0"/>
              </a:p>
              <a:p>
                <a:pPr>
                  <a:lnSpc>
                    <a:spcPct val="150000"/>
                  </a:lnSpc>
                </a:pPr>
                <a:r>
                  <a:rPr lang="en-US" altLang="zh-CN" sz="2800" b="1" dirty="0"/>
                  <a:t>2</a:t>
                </a:r>
                <a:r>
                  <a:rPr lang="zh-CN" altLang="en-US" sz="2800" b="1" dirty="0"/>
                  <a:t>）</a:t>
                </a:r>
                <a:r>
                  <a:rPr lang="en-US" altLang="zh-CN" sz="2800" b="1" dirty="0"/>
                  <a:t>re[x]=1</a:t>
                </a:r>
                <a:r>
                  <a:rPr lang="zh-CN" altLang="en-US" sz="2800" b="1" dirty="0"/>
                  <a:t>表示</a:t>
                </a:r>
                <a:r>
                  <a:rPr lang="en-US" altLang="zh-CN" sz="2800" b="1" dirty="0"/>
                  <a:t>x</a:t>
                </a:r>
                <a:r>
                  <a:rPr lang="zh-CN" altLang="en-US" sz="2800" b="1" dirty="0"/>
                  <a:t>吃</a:t>
                </a:r>
                <a:r>
                  <a:rPr lang="en-US" altLang="zh-CN" sz="2800" b="1" dirty="0"/>
                  <a:t>fa[x]</a:t>
                </a:r>
              </a:p>
              <a:p>
                <a:pPr>
                  <a:lnSpc>
                    <a:spcPct val="150000"/>
                  </a:lnSpc>
                </a:pPr>
                <a:r>
                  <a:rPr lang="en-US" altLang="zh-CN" sz="2800" b="1" dirty="0"/>
                  <a:t>3</a:t>
                </a:r>
                <a:r>
                  <a:rPr lang="zh-CN" altLang="en-US" sz="2800" b="1" dirty="0"/>
                  <a:t>）</a:t>
                </a:r>
                <a:r>
                  <a:rPr lang="en-US" altLang="zh-CN" sz="2800" b="1" dirty="0"/>
                  <a:t>re[x]=2</a:t>
                </a:r>
                <a:r>
                  <a:rPr lang="zh-CN" altLang="en-US" sz="2800" b="1" dirty="0"/>
                  <a:t>表示</a:t>
                </a:r>
                <a:r>
                  <a:rPr lang="en-US" altLang="zh-CN" sz="2800" b="1" dirty="0"/>
                  <a:t>x</a:t>
                </a:r>
                <a:r>
                  <a:rPr lang="zh-CN" altLang="en-US" sz="2800" b="1" dirty="0"/>
                  <a:t>被</a:t>
                </a:r>
                <a:r>
                  <a:rPr lang="en-US" altLang="zh-CN" sz="2800" b="1" dirty="0"/>
                  <a:t>fa[x]</a:t>
                </a:r>
                <a:r>
                  <a:rPr lang="zh-CN" altLang="en-US" sz="2800" b="1" dirty="0"/>
                  <a:t>吃（</a:t>
                </a:r>
                <a:r>
                  <a:rPr lang="en-US" altLang="zh-CN" sz="2800" b="1" dirty="0"/>
                  <a:t>fa[x]</a:t>
                </a:r>
                <a:r>
                  <a:rPr lang="zh-CN" altLang="en-US" sz="2800" b="1" dirty="0"/>
                  <a:t>吃</a:t>
                </a:r>
                <a:r>
                  <a:rPr lang="en-US" altLang="zh-CN" sz="2800" b="1" dirty="0"/>
                  <a:t>x</a:t>
                </a:r>
                <a:r>
                  <a:rPr lang="zh-CN" altLang="en-US" sz="2800" b="1" dirty="0"/>
                  <a:t>）</a:t>
                </a:r>
                <a:endParaRPr lang="en-US" altLang="zh-CN" sz="2800" b="1" dirty="0"/>
              </a:p>
              <a:p>
                <a:pPr algn="l"/>
                <a:endParaRPr lang="en-CN" sz="2800" dirty="0">
                  <a:latin typeface="+mn-ea"/>
                </a:endParaRPr>
              </a:p>
            </p:txBody>
          </p:sp>
        </mc:Choice>
        <mc:Fallback xmlns="">
          <p:sp>
            <p:nvSpPr>
              <p:cNvPr id="3" name="TextBox 2">
                <a:extLst>
                  <a:ext uri="{FF2B5EF4-FFF2-40B4-BE49-F238E27FC236}">
                    <a16:creationId xmlns:a16="http://schemas.microsoft.com/office/drawing/2014/main" id="{CDDDEEE4-5BE2-114D-AF36-9144013BC8E7}"/>
                  </a:ext>
                </a:extLst>
              </p:cNvPr>
              <p:cNvSpPr txBox="1">
                <a:spLocks noRot="1" noChangeAspect="1" noMove="1" noResize="1" noEditPoints="1" noAdjustHandles="1" noChangeArrowheads="1" noChangeShapeType="1" noTextEdit="1"/>
              </p:cNvSpPr>
              <p:nvPr/>
            </p:nvSpPr>
            <p:spPr>
              <a:xfrm>
                <a:off x="2790395" y="1977081"/>
                <a:ext cx="7119724" cy="3108543"/>
              </a:xfrm>
              <a:prstGeom prst="rect">
                <a:avLst/>
              </a:prstGeom>
              <a:blipFill>
                <a:blip r:embed="rId2"/>
                <a:stretch>
                  <a:fillRect l="-1779"/>
                </a:stretch>
              </a:blipFill>
            </p:spPr>
            <p:txBody>
              <a:bodyPr/>
              <a:lstStyle/>
              <a:p>
                <a:r>
                  <a:rPr lang="en-CN">
                    <a:noFill/>
                  </a:rPr>
                  <a:t> </a:t>
                </a:r>
              </a:p>
            </p:txBody>
          </p:sp>
        </mc:Fallback>
      </mc:AlternateContent>
    </p:spTree>
    <p:extLst>
      <p:ext uri="{BB962C8B-B14F-4D97-AF65-F5344CB8AC3E}">
        <p14:creationId xmlns:p14="http://schemas.microsoft.com/office/powerpoint/2010/main" val="4097411009"/>
      </p:ext>
    </p:extLst>
  </p:cSld>
  <p:clrMapOvr>
    <a:masterClrMapping/>
  </p:clrMapOvr>
  <p:transition spd="med">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D6958-28E0-4644-838E-7DE360E961EE}"/>
              </a:ext>
            </a:extLst>
          </p:cNvPr>
          <p:cNvSpPr>
            <a:spLocks noGrp="1"/>
          </p:cNvSpPr>
          <p:nvPr>
            <p:ph type="body" sz="quarter" idx="12"/>
          </p:nvPr>
        </p:nvSpPr>
        <p:spPr/>
        <p:txBody>
          <a:bodyPr/>
          <a:lstStyle/>
          <a:p>
            <a:pPr marL="0" indent="0">
              <a:buNone/>
            </a:pPr>
            <a:r>
              <a:rPr lang="en-CN" dirty="0"/>
              <a:t>关系转移表</a:t>
            </a:r>
          </a:p>
        </p:txBody>
      </p:sp>
      <mc:AlternateContent xmlns:mc="http://schemas.openxmlformats.org/markup-compatibility/2006" xmlns:a14="http://schemas.microsoft.com/office/drawing/2010/main">
        <mc:Choice Requires="a14">
          <p:graphicFrame>
            <p:nvGraphicFramePr>
              <p:cNvPr id="3" name="表格 5">
                <a:extLst>
                  <a:ext uri="{FF2B5EF4-FFF2-40B4-BE49-F238E27FC236}">
                    <a16:creationId xmlns:a16="http://schemas.microsoft.com/office/drawing/2014/main" id="{60E96ABF-8B56-3446-8114-2464811C290E}"/>
                  </a:ext>
                </a:extLst>
              </p:cNvPr>
              <p:cNvGraphicFramePr>
                <a:graphicFrameLocks noGrp="1"/>
              </p:cNvGraphicFramePr>
              <p:nvPr>
                <p:extLst>
                  <p:ext uri="{D42A27DB-BD31-4B8C-83A1-F6EECF244321}">
                    <p14:modId xmlns:p14="http://schemas.microsoft.com/office/powerpoint/2010/main" val="719772766"/>
                  </p:ext>
                </p:extLst>
              </p:nvPr>
            </p:nvGraphicFramePr>
            <p:xfrm>
              <a:off x="566962" y="1087395"/>
              <a:ext cx="6735881" cy="4803930"/>
            </p:xfrm>
            <a:graphic>
              <a:graphicData uri="http://schemas.openxmlformats.org/drawingml/2006/table">
                <a:tbl>
                  <a:tblPr firstRow="1" bandRow="1">
                    <a:tableStyleId>{5C22544A-7EE6-4342-B048-85BDC9FD1C3A}</a:tableStyleId>
                  </a:tblPr>
                  <a:tblGrid>
                    <a:gridCol w="475045">
                      <a:extLst>
                        <a:ext uri="{9D8B030D-6E8A-4147-A177-3AD203B41FA5}">
                          <a16:colId xmlns:a16="http://schemas.microsoft.com/office/drawing/2014/main" val="3245237453"/>
                        </a:ext>
                      </a:extLst>
                    </a:gridCol>
                    <a:gridCol w="462863">
                      <a:extLst>
                        <a:ext uri="{9D8B030D-6E8A-4147-A177-3AD203B41FA5}">
                          <a16:colId xmlns:a16="http://schemas.microsoft.com/office/drawing/2014/main" val="26060542"/>
                        </a:ext>
                      </a:extLst>
                    </a:gridCol>
                    <a:gridCol w="487225">
                      <a:extLst>
                        <a:ext uri="{9D8B030D-6E8A-4147-A177-3AD203B41FA5}">
                          <a16:colId xmlns:a16="http://schemas.microsoft.com/office/drawing/2014/main" val="1884646278"/>
                        </a:ext>
                      </a:extLst>
                    </a:gridCol>
                    <a:gridCol w="5310748">
                      <a:extLst>
                        <a:ext uri="{9D8B030D-6E8A-4147-A177-3AD203B41FA5}">
                          <a16:colId xmlns:a16="http://schemas.microsoft.com/office/drawing/2014/main" val="3097096017"/>
                        </a:ext>
                      </a:extLst>
                    </a:gridCol>
                  </a:tblGrid>
                  <a:tr h="480393">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𝒂𝒃</m:t>
                                    </m:r>
                                  </m:sub>
                                </m:sSub>
                              </m:oMath>
                            </m:oMathPara>
                          </a14:m>
                          <a:endParaRPr lang="zh-CN" altLang="en-US" sz="200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𝒃𝒄</m:t>
                                    </m:r>
                                  </m:sub>
                                </m:sSub>
                              </m:oMath>
                            </m:oMathPara>
                          </a14:m>
                          <a:endParaRPr lang="zh-CN" altLang="en-US" sz="200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𝒂𝒄</m:t>
                                    </m:r>
                                  </m:sub>
                                </m:sSub>
                              </m:oMath>
                            </m:oMathPara>
                          </a14:m>
                          <a:endParaRPr lang="zh-CN" altLang="en-US" sz="2000"/>
                        </a:p>
                      </a:txBody>
                      <a:tcPr anchor="ctr"/>
                    </a:tc>
                    <a:tc>
                      <a:txBody>
                        <a:bodyPr/>
                        <a:lstStyle/>
                        <a:p>
                          <a:pPr algn="ctr"/>
                          <a:r>
                            <a:rPr lang="zh-CN" altLang="en-US" sz="2000"/>
                            <a:t>解释</a:t>
                          </a:r>
                        </a:p>
                      </a:txBody>
                      <a:tcPr anchor="ctr"/>
                    </a:tc>
                    <a:extLst>
                      <a:ext uri="{0D108BD9-81ED-4DB2-BD59-A6C34878D82A}">
                        <a16:rowId xmlns:a16="http://schemas.microsoft.com/office/drawing/2014/main" val="3771759270"/>
                      </a:ext>
                    </a:extLst>
                  </a:tr>
                  <a:tr h="480393">
                    <a:tc>
                      <a:txBody>
                        <a:bodyPr/>
                        <a:lstStyle/>
                        <a:p>
                          <a:pPr algn="ctr"/>
                          <a:r>
                            <a:rPr lang="en-US" altLang="zh-CN" sz="2000" b="1"/>
                            <a:t>0</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l"/>
                          <a:r>
                            <a:rPr lang="en-US" altLang="zh-CN" sz="2000" b="1" dirty="0"/>
                            <a:t>a</a:t>
                          </a:r>
                          <a:r>
                            <a:rPr lang="zh-CN" altLang="en-US" sz="2000" b="1" dirty="0"/>
                            <a:t>和</a:t>
                          </a:r>
                          <a:r>
                            <a:rPr lang="en-US" altLang="zh-CN" sz="2000" b="1" dirty="0"/>
                            <a:t>b</a:t>
                          </a:r>
                          <a:r>
                            <a:rPr lang="zh-CN" altLang="en-US" sz="2000" b="1" dirty="0"/>
                            <a:t>是同类，</a:t>
                          </a:r>
                          <a:r>
                            <a:rPr lang="en-US" altLang="zh-CN" sz="2000" b="1" dirty="0"/>
                            <a:t>b</a:t>
                          </a:r>
                          <a:r>
                            <a:rPr lang="zh-CN" altLang="en-US" sz="2000" b="1" dirty="0"/>
                            <a:t>和</a:t>
                          </a:r>
                          <a:r>
                            <a:rPr lang="en-US" altLang="zh-CN" sz="2000" b="1" dirty="0"/>
                            <a:t>c</a:t>
                          </a:r>
                          <a:r>
                            <a:rPr lang="zh-CN" altLang="en-US" sz="2000" b="1" dirty="0"/>
                            <a:t>是同类</a:t>
                          </a:r>
                          <a:r>
                            <a:rPr lang="en-US" altLang="zh-CN" sz="2000" b="1" dirty="0">
                              <a:sym typeface="Wingdings" panose="05000000000000000000" pitchFamily="2" charset="2"/>
                            </a:rPr>
                            <a:t></a:t>
                          </a:r>
                          <a:r>
                            <a:rPr lang="en-US" altLang="zh-CN" sz="2000" b="1" dirty="0"/>
                            <a:t>a</a:t>
                          </a:r>
                          <a:r>
                            <a:rPr lang="zh-CN" altLang="en-US" sz="2000" b="1" dirty="0"/>
                            <a:t>和</a:t>
                          </a:r>
                          <a:r>
                            <a:rPr lang="en-US" altLang="zh-CN" sz="2000" b="1" dirty="0"/>
                            <a:t>c</a:t>
                          </a:r>
                          <a:r>
                            <a:rPr lang="zh-CN" altLang="en-US" sz="2000" b="1" dirty="0"/>
                            <a:t>是同类</a:t>
                          </a:r>
                        </a:p>
                      </a:txBody>
                      <a:tcPr anchor="ctr"/>
                    </a:tc>
                    <a:extLst>
                      <a:ext uri="{0D108BD9-81ED-4DB2-BD59-A6C34878D82A}">
                        <a16:rowId xmlns:a16="http://schemas.microsoft.com/office/drawing/2014/main" val="3567450544"/>
                      </a:ext>
                    </a:extLst>
                  </a:tr>
                  <a:tr h="480393">
                    <a:tc>
                      <a:txBody>
                        <a:bodyPr/>
                        <a:lstStyle/>
                        <a:p>
                          <a:pPr algn="ctr"/>
                          <a:r>
                            <a:rPr lang="en-US" altLang="zh-CN" sz="2000" b="1"/>
                            <a:t>0</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ctr"/>
                          <a:r>
                            <a:rPr lang="en-US" altLang="zh-CN" sz="2000" b="1"/>
                            <a:t>1</a:t>
                          </a:r>
                        </a:p>
                      </a:txBody>
                      <a:tcPr anchor="ctr"/>
                    </a:tc>
                    <a:tc>
                      <a:txBody>
                        <a:bodyPr/>
                        <a:lstStyle/>
                        <a:p>
                          <a:pPr algn="l"/>
                          <a:r>
                            <a:rPr lang="en-US" altLang="zh-CN" sz="2000" b="1"/>
                            <a:t>a</a:t>
                          </a:r>
                          <a:r>
                            <a:rPr lang="zh-CN" altLang="en-US" sz="2000" b="1"/>
                            <a:t>和</a:t>
                          </a:r>
                          <a:r>
                            <a:rPr lang="en-US" altLang="zh-CN" sz="2000" b="1"/>
                            <a:t>b</a:t>
                          </a:r>
                          <a:r>
                            <a:rPr lang="zh-CN" altLang="en-US" sz="2000" b="1"/>
                            <a:t>是同类，</a:t>
                          </a:r>
                          <a:r>
                            <a:rPr lang="en-US" altLang="zh-CN" sz="2000" b="1"/>
                            <a:t>b</a:t>
                          </a:r>
                          <a:r>
                            <a:rPr lang="zh-CN" altLang="en-US" sz="2000" b="1"/>
                            <a:t>吃</a:t>
                          </a:r>
                          <a:r>
                            <a:rPr lang="en-US" altLang="zh-CN" sz="2000" b="1"/>
                            <a:t>c</a:t>
                          </a:r>
                          <a:r>
                            <a:rPr lang="en-US" altLang="zh-CN" sz="2000" b="1">
                              <a:sym typeface="Wingdings" panose="05000000000000000000" pitchFamily="2" charset="2"/>
                            </a:rPr>
                            <a:t>a</a:t>
                          </a:r>
                          <a:r>
                            <a:rPr lang="zh-CN" altLang="en-US" sz="2000" b="1">
                              <a:sym typeface="Wingdings" panose="05000000000000000000" pitchFamily="2" charset="2"/>
                            </a:rPr>
                            <a:t>吃</a:t>
                          </a:r>
                          <a:r>
                            <a:rPr lang="en-US" altLang="zh-CN" sz="2000" b="1">
                              <a:sym typeface="Wingdings" panose="05000000000000000000" pitchFamily="2" charset="2"/>
                            </a:rPr>
                            <a:t>c</a:t>
                          </a:r>
                          <a:endParaRPr lang="zh-CN" altLang="en-US" sz="2000" b="1"/>
                        </a:p>
                      </a:txBody>
                      <a:tcPr anchor="ctr"/>
                    </a:tc>
                    <a:extLst>
                      <a:ext uri="{0D108BD9-81ED-4DB2-BD59-A6C34878D82A}">
                        <a16:rowId xmlns:a16="http://schemas.microsoft.com/office/drawing/2014/main" val="1516178734"/>
                      </a:ext>
                    </a:extLst>
                  </a:tr>
                  <a:tr h="480393">
                    <a:tc>
                      <a:txBody>
                        <a:bodyPr/>
                        <a:lstStyle/>
                        <a:p>
                          <a:pPr algn="ctr"/>
                          <a:r>
                            <a:rPr lang="en-US" altLang="zh-CN" sz="2000" b="1"/>
                            <a:t>0</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l"/>
                          <a:r>
                            <a:rPr lang="en-US" altLang="zh-CN" sz="2000" b="1"/>
                            <a:t>a</a:t>
                          </a:r>
                          <a:r>
                            <a:rPr lang="zh-CN" altLang="en-US" sz="2000" b="1"/>
                            <a:t>和</a:t>
                          </a:r>
                          <a:r>
                            <a:rPr lang="en-US" altLang="zh-CN" sz="2000" b="1"/>
                            <a:t>b</a:t>
                          </a:r>
                          <a:r>
                            <a:rPr lang="zh-CN" altLang="en-US" sz="2000" b="1"/>
                            <a:t>是同类，</a:t>
                          </a:r>
                          <a:r>
                            <a:rPr lang="en-US" altLang="zh-CN" sz="2000" b="1"/>
                            <a:t>c</a:t>
                          </a:r>
                          <a:r>
                            <a:rPr lang="zh-CN" altLang="en-US" sz="2000" b="1"/>
                            <a:t>吃</a:t>
                          </a:r>
                          <a:r>
                            <a:rPr lang="en-US" altLang="zh-CN" sz="2000" b="1"/>
                            <a:t>b</a:t>
                          </a:r>
                          <a:r>
                            <a:rPr lang="en-US" altLang="zh-CN" sz="2000" b="1">
                              <a:sym typeface="Wingdings" panose="05000000000000000000" pitchFamily="2" charset="2"/>
                            </a:rPr>
                            <a:t>c</a:t>
                          </a:r>
                          <a:r>
                            <a:rPr lang="zh-CN" altLang="en-US" sz="2000" b="1">
                              <a:sym typeface="Wingdings" panose="05000000000000000000" pitchFamily="2" charset="2"/>
                            </a:rPr>
                            <a:t>吃</a:t>
                          </a:r>
                          <a:r>
                            <a:rPr lang="en-US" altLang="zh-CN" sz="2000" b="1">
                              <a:sym typeface="Wingdings" panose="05000000000000000000" pitchFamily="2" charset="2"/>
                            </a:rPr>
                            <a:t>a</a:t>
                          </a:r>
                          <a:endParaRPr lang="zh-CN" altLang="en-US" sz="2000" b="1"/>
                        </a:p>
                      </a:txBody>
                      <a:tcPr anchor="ctr"/>
                    </a:tc>
                    <a:extLst>
                      <a:ext uri="{0D108BD9-81ED-4DB2-BD59-A6C34878D82A}">
                        <a16:rowId xmlns:a16="http://schemas.microsoft.com/office/drawing/2014/main" val="3457439643"/>
                      </a:ext>
                    </a:extLst>
                  </a:tr>
                  <a:tr h="480393">
                    <a:tc>
                      <a:txBody>
                        <a:bodyPr/>
                        <a:lstStyle/>
                        <a:p>
                          <a:pPr algn="ctr"/>
                          <a:r>
                            <a:rPr lang="en-US" altLang="zh-CN" sz="2000" b="1"/>
                            <a:t>1</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l"/>
                          <a:r>
                            <a:rPr lang="en-US" altLang="zh-CN" sz="2000" b="1"/>
                            <a:t>a</a:t>
                          </a:r>
                          <a:r>
                            <a:rPr lang="zh-CN" altLang="en-US" sz="2000" b="1"/>
                            <a:t>吃</a:t>
                          </a:r>
                          <a:r>
                            <a:rPr lang="en-US" altLang="zh-CN" sz="2000" b="1"/>
                            <a:t>b</a:t>
                          </a:r>
                          <a:r>
                            <a:rPr lang="zh-CN" altLang="en-US" sz="2000" b="1"/>
                            <a:t>，</a:t>
                          </a:r>
                          <a:r>
                            <a:rPr lang="en-US" altLang="zh-CN" sz="2000" b="1"/>
                            <a:t>b</a:t>
                          </a:r>
                          <a:r>
                            <a:rPr lang="zh-CN" altLang="en-US" sz="2000" b="1"/>
                            <a:t>和</a:t>
                          </a:r>
                          <a:r>
                            <a:rPr lang="en-US" altLang="zh-CN" sz="2000" b="1"/>
                            <a:t>c</a:t>
                          </a:r>
                          <a:r>
                            <a:rPr lang="zh-CN" altLang="en-US" sz="2000" b="1"/>
                            <a:t>是同类</a:t>
                          </a:r>
                          <a:r>
                            <a:rPr lang="en-US" altLang="zh-CN" sz="2000" b="1">
                              <a:sym typeface="Wingdings" panose="05000000000000000000" pitchFamily="2" charset="2"/>
                            </a:rPr>
                            <a:t>a</a:t>
                          </a:r>
                          <a:r>
                            <a:rPr lang="zh-CN" altLang="en-US" sz="2000" b="1">
                              <a:sym typeface="Wingdings" panose="05000000000000000000" pitchFamily="2" charset="2"/>
                            </a:rPr>
                            <a:t>吃</a:t>
                          </a:r>
                          <a:r>
                            <a:rPr lang="en-US" altLang="zh-CN" sz="2000" b="1">
                              <a:sym typeface="Wingdings" panose="05000000000000000000" pitchFamily="2" charset="2"/>
                            </a:rPr>
                            <a:t>c</a:t>
                          </a:r>
                          <a:endParaRPr lang="zh-CN" altLang="en-US" sz="2000" b="1"/>
                        </a:p>
                      </a:txBody>
                      <a:tcPr anchor="ctr"/>
                    </a:tc>
                    <a:extLst>
                      <a:ext uri="{0D108BD9-81ED-4DB2-BD59-A6C34878D82A}">
                        <a16:rowId xmlns:a16="http://schemas.microsoft.com/office/drawing/2014/main" val="729887668"/>
                      </a:ext>
                    </a:extLst>
                  </a:tr>
                  <a:tr h="480393">
                    <a:tc>
                      <a:txBody>
                        <a:bodyPr/>
                        <a:lstStyle/>
                        <a:p>
                          <a:pPr algn="ctr"/>
                          <a:r>
                            <a:rPr lang="en-US" altLang="zh-CN" sz="2000" b="1"/>
                            <a:t>1</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l"/>
                          <a:r>
                            <a:rPr lang="en-US" altLang="zh-CN" sz="2000" b="1">
                              <a:solidFill>
                                <a:srgbClr val="7030A0"/>
                              </a:solidFill>
                            </a:rPr>
                            <a:t>a</a:t>
                          </a:r>
                          <a:r>
                            <a:rPr lang="zh-CN" altLang="en-US" sz="2000" b="1">
                              <a:solidFill>
                                <a:srgbClr val="7030A0"/>
                              </a:solidFill>
                            </a:rPr>
                            <a:t>吃</a:t>
                          </a:r>
                          <a:r>
                            <a:rPr lang="en-US" altLang="zh-CN" sz="2000" b="1">
                              <a:solidFill>
                                <a:srgbClr val="7030A0"/>
                              </a:solidFill>
                            </a:rPr>
                            <a:t>b</a:t>
                          </a:r>
                          <a:r>
                            <a:rPr lang="zh-CN" altLang="en-US" sz="2000" b="1">
                              <a:solidFill>
                                <a:srgbClr val="7030A0"/>
                              </a:solidFill>
                            </a:rPr>
                            <a:t>，</a:t>
                          </a:r>
                          <a:r>
                            <a:rPr lang="en-US" altLang="zh-CN" sz="2000" b="1">
                              <a:solidFill>
                                <a:srgbClr val="7030A0"/>
                              </a:solidFill>
                            </a:rPr>
                            <a:t>b</a:t>
                          </a:r>
                          <a:r>
                            <a:rPr lang="zh-CN" altLang="en-US" sz="2000" b="1">
                              <a:solidFill>
                                <a:srgbClr val="7030A0"/>
                              </a:solidFill>
                            </a:rPr>
                            <a:t>吃</a:t>
                          </a:r>
                          <a:r>
                            <a:rPr lang="en-US" altLang="zh-CN" sz="2000" b="1">
                              <a:solidFill>
                                <a:srgbClr val="7030A0"/>
                              </a:solidFill>
                            </a:rPr>
                            <a:t>c</a:t>
                          </a:r>
                          <a:r>
                            <a:rPr lang="en-US" altLang="zh-CN" sz="2000" b="1">
                              <a:solidFill>
                                <a:srgbClr val="7030A0"/>
                              </a:solidFill>
                              <a:sym typeface="Wingdings" panose="05000000000000000000" pitchFamily="2" charset="2"/>
                            </a:rPr>
                            <a:t>c</a:t>
                          </a:r>
                          <a:r>
                            <a:rPr lang="zh-CN" altLang="en-US" sz="2000" b="1">
                              <a:solidFill>
                                <a:srgbClr val="7030A0"/>
                              </a:solidFill>
                              <a:sym typeface="Wingdings" panose="05000000000000000000" pitchFamily="2" charset="2"/>
                            </a:rPr>
                            <a:t>吃</a:t>
                          </a:r>
                          <a:r>
                            <a:rPr lang="en-US" altLang="zh-CN" sz="2000" b="1">
                              <a:solidFill>
                                <a:srgbClr val="7030A0"/>
                              </a:solidFill>
                              <a:sym typeface="Wingdings" panose="05000000000000000000" pitchFamily="2" charset="2"/>
                            </a:rPr>
                            <a:t>a</a:t>
                          </a:r>
                          <a:endParaRPr lang="zh-CN" altLang="en-US" sz="2000" b="1">
                            <a:solidFill>
                              <a:srgbClr val="7030A0"/>
                            </a:solidFill>
                          </a:endParaRPr>
                        </a:p>
                      </a:txBody>
                      <a:tcPr anchor="ctr"/>
                    </a:tc>
                    <a:extLst>
                      <a:ext uri="{0D108BD9-81ED-4DB2-BD59-A6C34878D82A}">
                        <a16:rowId xmlns:a16="http://schemas.microsoft.com/office/drawing/2014/main" val="1760498088"/>
                      </a:ext>
                    </a:extLst>
                  </a:tr>
                  <a:tr h="480393">
                    <a:tc>
                      <a:txBody>
                        <a:bodyPr/>
                        <a:lstStyle/>
                        <a:p>
                          <a:pPr algn="ctr"/>
                          <a:r>
                            <a:rPr lang="en-US" altLang="zh-CN" sz="2000" b="1"/>
                            <a:t>1</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l"/>
                          <a:r>
                            <a:rPr lang="en-US" altLang="zh-CN" sz="2000" b="1">
                              <a:solidFill>
                                <a:srgbClr val="7030A0"/>
                              </a:solidFill>
                            </a:rPr>
                            <a:t>a</a:t>
                          </a:r>
                          <a:r>
                            <a:rPr lang="zh-CN" altLang="en-US" sz="2000" b="1">
                              <a:solidFill>
                                <a:srgbClr val="7030A0"/>
                              </a:solidFill>
                            </a:rPr>
                            <a:t>吃</a:t>
                          </a:r>
                          <a:r>
                            <a:rPr lang="en-US" altLang="zh-CN" sz="2000" b="1">
                              <a:solidFill>
                                <a:srgbClr val="7030A0"/>
                              </a:solidFill>
                            </a:rPr>
                            <a:t>b</a:t>
                          </a:r>
                          <a:r>
                            <a:rPr lang="zh-CN" altLang="en-US" sz="2000" b="1">
                              <a:solidFill>
                                <a:srgbClr val="7030A0"/>
                              </a:solidFill>
                            </a:rPr>
                            <a:t>，</a:t>
                          </a:r>
                          <a:r>
                            <a:rPr lang="en-US" altLang="zh-CN" sz="2000" b="1">
                              <a:solidFill>
                                <a:srgbClr val="7030A0"/>
                              </a:solidFill>
                            </a:rPr>
                            <a:t>c</a:t>
                          </a:r>
                          <a:r>
                            <a:rPr lang="zh-CN" altLang="en-US" sz="2000" b="1">
                              <a:solidFill>
                                <a:srgbClr val="7030A0"/>
                              </a:solidFill>
                            </a:rPr>
                            <a:t>吃</a:t>
                          </a:r>
                          <a:r>
                            <a:rPr lang="en-US" altLang="zh-CN" sz="2000" b="1">
                              <a:solidFill>
                                <a:srgbClr val="7030A0"/>
                              </a:solidFill>
                            </a:rPr>
                            <a:t>b</a:t>
                          </a:r>
                          <a:r>
                            <a:rPr lang="en-US" altLang="zh-CN" sz="2000" b="1">
                              <a:solidFill>
                                <a:srgbClr val="7030A0"/>
                              </a:solidFill>
                              <a:sym typeface="Wingdings" panose="05000000000000000000" pitchFamily="2" charset="2"/>
                            </a:rPr>
                            <a:t>a</a:t>
                          </a:r>
                          <a:r>
                            <a:rPr lang="zh-CN" altLang="en-US" sz="2000" b="1">
                              <a:solidFill>
                                <a:srgbClr val="7030A0"/>
                              </a:solidFill>
                              <a:sym typeface="Wingdings" panose="05000000000000000000" pitchFamily="2" charset="2"/>
                            </a:rPr>
                            <a:t>和</a:t>
                          </a:r>
                          <a:r>
                            <a:rPr lang="en-US" altLang="zh-CN" sz="2000" b="1">
                              <a:solidFill>
                                <a:srgbClr val="7030A0"/>
                              </a:solidFill>
                              <a:sym typeface="Wingdings" panose="05000000000000000000" pitchFamily="2" charset="2"/>
                            </a:rPr>
                            <a:t>c</a:t>
                          </a:r>
                          <a:r>
                            <a:rPr lang="zh-CN" altLang="en-US" sz="2000" b="1">
                              <a:solidFill>
                                <a:srgbClr val="7030A0"/>
                              </a:solidFill>
                              <a:sym typeface="Wingdings" panose="05000000000000000000" pitchFamily="2" charset="2"/>
                            </a:rPr>
                            <a:t>是同类</a:t>
                          </a:r>
                          <a:endParaRPr lang="zh-CN" altLang="en-US" sz="2000" b="1">
                            <a:solidFill>
                              <a:srgbClr val="7030A0"/>
                            </a:solidFill>
                          </a:endParaRPr>
                        </a:p>
                      </a:txBody>
                      <a:tcPr anchor="ctr"/>
                    </a:tc>
                    <a:extLst>
                      <a:ext uri="{0D108BD9-81ED-4DB2-BD59-A6C34878D82A}">
                        <a16:rowId xmlns:a16="http://schemas.microsoft.com/office/drawing/2014/main" val="174364120"/>
                      </a:ext>
                    </a:extLst>
                  </a:tr>
                  <a:tr h="480393">
                    <a:tc>
                      <a:txBody>
                        <a:bodyPr/>
                        <a:lstStyle/>
                        <a:p>
                          <a:pPr algn="ctr"/>
                          <a:r>
                            <a:rPr lang="en-US" altLang="zh-CN" sz="2000" b="1"/>
                            <a:t>2</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l"/>
                          <a:r>
                            <a:rPr lang="en-US" altLang="zh-CN" sz="2000" b="1"/>
                            <a:t>b</a:t>
                          </a:r>
                          <a:r>
                            <a:rPr lang="zh-CN" altLang="en-US" sz="2000" b="1"/>
                            <a:t>吃</a:t>
                          </a:r>
                          <a:r>
                            <a:rPr lang="en-US" altLang="zh-CN" sz="2000" b="1"/>
                            <a:t>a</a:t>
                          </a:r>
                          <a:r>
                            <a:rPr lang="zh-CN" altLang="en-US" sz="2000" b="1"/>
                            <a:t>，</a:t>
                          </a:r>
                          <a:r>
                            <a:rPr lang="en-US" altLang="zh-CN" sz="2000" b="1"/>
                            <a:t>b</a:t>
                          </a:r>
                          <a:r>
                            <a:rPr lang="zh-CN" altLang="en-US" sz="2000" b="1"/>
                            <a:t>和</a:t>
                          </a:r>
                          <a:r>
                            <a:rPr lang="en-US" altLang="zh-CN" sz="2000" b="1"/>
                            <a:t>c</a:t>
                          </a:r>
                          <a:r>
                            <a:rPr lang="zh-CN" altLang="en-US" sz="2000" b="1"/>
                            <a:t>是同类</a:t>
                          </a:r>
                          <a:r>
                            <a:rPr lang="en-US" altLang="zh-CN" sz="2000" b="1">
                              <a:sym typeface="Wingdings" panose="05000000000000000000" pitchFamily="2" charset="2"/>
                            </a:rPr>
                            <a:t>c</a:t>
                          </a:r>
                          <a:r>
                            <a:rPr lang="zh-CN" altLang="en-US" sz="2000" b="1">
                              <a:sym typeface="Wingdings" panose="05000000000000000000" pitchFamily="2" charset="2"/>
                            </a:rPr>
                            <a:t>吃</a:t>
                          </a:r>
                          <a:r>
                            <a:rPr lang="en-US" altLang="zh-CN" sz="2000" b="1">
                              <a:sym typeface="Wingdings" panose="05000000000000000000" pitchFamily="2" charset="2"/>
                            </a:rPr>
                            <a:t>a</a:t>
                          </a:r>
                          <a:endParaRPr lang="zh-CN" altLang="en-US" sz="2000" b="1"/>
                        </a:p>
                      </a:txBody>
                      <a:tcPr anchor="ctr"/>
                    </a:tc>
                    <a:extLst>
                      <a:ext uri="{0D108BD9-81ED-4DB2-BD59-A6C34878D82A}">
                        <a16:rowId xmlns:a16="http://schemas.microsoft.com/office/drawing/2014/main" val="3274516542"/>
                      </a:ext>
                    </a:extLst>
                  </a:tr>
                  <a:tr h="480393">
                    <a:tc>
                      <a:txBody>
                        <a:bodyPr/>
                        <a:lstStyle/>
                        <a:p>
                          <a:pPr algn="ctr"/>
                          <a:r>
                            <a:rPr lang="en-US" altLang="zh-CN" sz="2000" b="1"/>
                            <a:t>2</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l"/>
                          <a:r>
                            <a:rPr lang="en-US" altLang="zh-CN" sz="2000" b="1">
                              <a:solidFill>
                                <a:srgbClr val="7030A0"/>
                              </a:solidFill>
                            </a:rPr>
                            <a:t>b</a:t>
                          </a:r>
                          <a:r>
                            <a:rPr lang="zh-CN" altLang="en-US" sz="2000" b="1">
                              <a:solidFill>
                                <a:srgbClr val="7030A0"/>
                              </a:solidFill>
                            </a:rPr>
                            <a:t>吃</a:t>
                          </a:r>
                          <a:r>
                            <a:rPr lang="en-US" altLang="zh-CN" sz="2000" b="1">
                              <a:solidFill>
                                <a:srgbClr val="7030A0"/>
                              </a:solidFill>
                            </a:rPr>
                            <a:t>a</a:t>
                          </a:r>
                          <a:r>
                            <a:rPr lang="zh-CN" altLang="en-US" sz="2000" b="1">
                              <a:solidFill>
                                <a:srgbClr val="7030A0"/>
                              </a:solidFill>
                            </a:rPr>
                            <a:t>，</a:t>
                          </a:r>
                          <a:r>
                            <a:rPr lang="en-US" altLang="zh-CN" sz="2000" b="1">
                              <a:solidFill>
                                <a:srgbClr val="7030A0"/>
                              </a:solidFill>
                            </a:rPr>
                            <a:t>b</a:t>
                          </a:r>
                          <a:r>
                            <a:rPr lang="zh-CN" altLang="en-US" sz="2000" b="1">
                              <a:solidFill>
                                <a:srgbClr val="7030A0"/>
                              </a:solidFill>
                            </a:rPr>
                            <a:t>吃</a:t>
                          </a:r>
                          <a:r>
                            <a:rPr lang="en-US" altLang="zh-CN" sz="2000" b="1">
                              <a:solidFill>
                                <a:srgbClr val="7030A0"/>
                              </a:solidFill>
                            </a:rPr>
                            <a:t>c</a:t>
                          </a:r>
                          <a:r>
                            <a:rPr lang="en-US" altLang="zh-CN" sz="2000" b="1">
                              <a:solidFill>
                                <a:srgbClr val="7030A0"/>
                              </a:solidFill>
                              <a:sym typeface="Wingdings" panose="05000000000000000000" pitchFamily="2" charset="2"/>
                            </a:rPr>
                            <a:t>a</a:t>
                          </a:r>
                          <a:r>
                            <a:rPr lang="zh-CN" altLang="en-US" sz="2000" b="1">
                              <a:solidFill>
                                <a:srgbClr val="7030A0"/>
                              </a:solidFill>
                              <a:sym typeface="Wingdings" panose="05000000000000000000" pitchFamily="2" charset="2"/>
                            </a:rPr>
                            <a:t>和</a:t>
                          </a:r>
                          <a:r>
                            <a:rPr lang="en-US" altLang="zh-CN" sz="2000" b="1">
                              <a:solidFill>
                                <a:srgbClr val="7030A0"/>
                              </a:solidFill>
                              <a:sym typeface="Wingdings" panose="05000000000000000000" pitchFamily="2" charset="2"/>
                            </a:rPr>
                            <a:t>c</a:t>
                          </a:r>
                          <a:r>
                            <a:rPr lang="zh-CN" altLang="en-US" sz="2000" b="1">
                              <a:solidFill>
                                <a:srgbClr val="7030A0"/>
                              </a:solidFill>
                              <a:sym typeface="Wingdings" panose="05000000000000000000" pitchFamily="2" charset="2"/>
                            </a:rPr>
                            <a:t>是同类</a:t>
                          </a:r>
                          <a:endParaRPr lang="zh-CN" altLang="en-US" sz="2000" b="1">
                            <a:solidFill>
                              <a:srgbClr val="7030A0"/>
                            </a:solidFill>
                          </a:endParaRPr>
                        </a:p>
                      </a:txBody>
                      <a:tcPr anchor="ctr"/>
                    </a:tc>
                    <a:extLst>
                      <a:ext uri="{0D108BD9-81ED-4DB2-BD59-A6C34878D82A}">
                        <a16:rowId xmlns:a16="http://schemas.microsoft.com/office/drawing/2014/main" val="1489219847"/>
                      </a:ext>
                    </a:extLst>
                  </a:tr>
                  <a:tr h="480393">
                    <a:tc>
                      <a:txBody>
                        <a:bodyPr/>
                        <a:lstStyle/>
                        <a:p>
                          <a:pPr algn="ctr"/>
                          <a:r>
                            <a:rPr lang="en-US" altLang="zh-CN" sz="2000" b="1"/>
                            <a:t>2</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l"/>
                          <a:r>
                            <a:rPr lang="en-US" altLang="zh-CN" sz="2000" b="1" dirty="0">
                              <a:solidFill>
                                <a:srgbClr val="7030A0"/>
                              </a:solidFill>
                            </a:rPr>
                            <a:t>b</a:t>
                          </a:r>
                          <a:r>
                            <a:rPr lang="zh-CN" altLang="en-US" sz="2000" b="1" dirty="0">
                              <a:solidFill>
                                <a:srgbClr val="7030A0"/>
                              </a:solidFill>
                            </a:rPr>
                            <a:t>吃</a:t>
                          </a:r>
                          <a:r>
                            <a:rPr lang="en-US" altLang="zh-CN" sz="2000" b="1" dirty="0">
                              <a:solidFill>
                                <a:srgbClr val="7030A0"/>
                              </a:solidFill>
                            </a:rPr>
                            <a:t>a</a:t>
                          </a:r>
                          <a:r>
                            <a:rPr lang="zh-CN" altLang="en-US" sz="2000" b="1" dirty="0">
                              <a:solidFill>
                                <a:srgbClr val="7030A0"/>
                              </a:solidFill>
                            </a:rPr>
                            <a:t>，</a:t>
                          </a:r>
                          <a:r>
                            <a:rPr lang="en-US" altLang="zh-CN" sz="2000" b="1" dirty="0">
                              <a:solidFill>
                                <a:srgbClr val="7030A0"/>
                              </a:solidFill>
                            </a:rPr>
                            <a:t>c</a:t>
                          </a:r>
                          <a:r>
                            <a:rPr lang="zh-CN" altLang="en-US" sz="2000" b="1" dirty="0">
                              <a:solidFill>
                                <a:srgbClr val="7030A0"/>
                              </a:solidFill>
                            </a:rPr>
                            <a:t>吃</a:t>
                          </a:r>
                          <a:r>
                            <a:rPr lang="en-US" altLang="zh-CN" sz="2000" b="1" dirty="0" err="1">
                              <a:solidFill>
                                <a:srgbClr val="7030A0"/>
                              </a:solidFill>
                            </a:rPr>
                            <a:t>b</a:t>
                          </a:r>
                          <a:r>
                            <a:rPr lang="en-US" altLang="zh-CN" sz="2000" b="1" dirty="0" err="1">
                              <a:solidFill>
                                <a:srgbClr val="7030A0"/>
                              </a:solidFill>
                              <a:sym typeface="Wingdings" panose="05000000000000000000" pitchFamily="2" charset="2"/>
                            </a:rPr>
                            <a:t>a</a:t>
                          </a:r>
                          <a:r>
                            <a:rPr lang="zh-CN" altLang="en-US" sz="2000" b="1" dirty="0">
                              <a:solidFill>
                                <a:srgbClr val="7030A0"/>
                              </a:solidFill>
                              <a:sym typeface="Wingdings" panose="05000000000000000000" pitchFamily="2" charset="2"/>
                            </a:rPr>
                            <a:t>吃</a:t>
                          </a:r>
                          <a:r>
                            <a:rPr lang="en-US" altLang="zh-CN" sz="2000" b="1" dirty="0">
                              <a:solidFill>
                                <a:srgbClr val="7030A0"/>
                              </a:solidFill>
                              <a:sym typeface="Wingdings" panose="05000000000000000000" pitchFamily="2" charset="2"/>
                            </a:rPr>
                            <a:t>c</a:t>
                          </a:r>
                          <a:endParaRPr lang="zh-CN" altLang="en-US" sz="2000" b="1" dirty="0">
                            <a:solidFill>
                              <a:srgbClr val="7030A0"/>
                            </a:solidFill>
                          </a:endParaRPr>
                        </a:p>
                      </a:txBody>
                      <a:tcPr anchor="ctr"/>
                    </a:tc>
                    <a:extLst>
                      <a:ext uri="{0D108BD9-81ED-4DB2-BD59-A6C34878D82A}">
                        <a16:rowId xmlns:a16="http://schemas.microsoft.com/office/drawing/2014/main" val="3594405880"/>
                      </a:ext>
                    </a:extLst>
                  </a:tr>
                </a:tbl>
              </a:graphicData>
            </a:graphic>
          </p:graphicFrame>
        </mc:Choice>
        <mc:Fallback xmlns="">
          <p:graphicFrame>
            <p:nvGraphicFramePr>
              <p:cNvPr id="3" name="表格 5">
                <a:extLst>
                  <a:ext uri="{FF2B5EF4-FFF2-40B4-BE49-F238E27FC236}">
                    <a16:creationId xmlns:a16="http://schemas.microsoft.com/office/drawing/2014/main" id="{60E96ABF-8B56-3446-8114-2464811C290E}"/>
                  </a:ext>
                </a:extLst>
              </p:cNvPr>
              <p:cNvGraphicFramePr>
                <a:graphicFrameLocks noGrp="1"/>
              </p:cNvGraphicFramePr>
              <p:nvPr>
                <p:extLst>
                  <p:ext uri="{D42A27DB-BD31-4B8C-83A1-F6EECF244321}">
                    <p14:modId xmlns:p14="http://schemas.microsoft.com/office/powerpoint/2010/main" val="719772766"/>
                  </p:ext>
                </p:extLst>
              </p:nvPr>
            </p:nvGraphicFramePr>
            <p:xfrm>
              <a:off x="566962" y="1087395"/>
              <a:ext cx="6735881" cy="4803930"/>
            </p:xfrm>
            <a:graphic>
              <a:graphicData uri="http://schemas.openxmlformats.org/drawingml/2006/table">
                <a:tbl>
                  <a:tblPr firstRow="1" bandRow="1">
                    <a:tableStyleId>{5C22544A-7EE6-4342-B048-85BDC9FD1C3A}</a:tableStyleId>
                  </a:tblPr>
                  <a:tblGrid>
                    <a:gridCol w="475045">
                      <a:extLst>
                        <a:ext uri="{9D8B030D-6E8A-4147-A177-3AD203B41FA5}">
                          <a16:colId xmlns:a16="http://schemas.microsoft.com/office/drawing/2014/main" val="3245237453"/>
                        </a:ext>
                      </a:extLst>
                    </a:gridCol>
                    <a:gridCol w="462863">
                      <a:extLst>
                        <a:ext uri="{9D8B030D-6E8A-4147-A177-3AD203B41FA5}">
                          <a16:colId xmlns:a16="http://schemas.microsoft.com/office/drawing/2014/main" val="26060542"/>
                        </a:ext>
                      </a:extLst>
                    </a:gridCol>
                    <a:gridCol w="487225">
                      <a:extLst>
                        <a:ext uri="{9D8B030D-6E8A-4147-A177-3AD203B41FA5}">
                          <a16:colId xmlns:a16="http://schemas.microsoft.com/office/drawing/2014/main" val="1884646278"/>
                        </a:ext>
                      </a:extLst>
                    </a:gridCol>
                    <a:gridCol w="5310748">
                      <a:extLst>
                        <a:ext uri="{9D8B030D-6E8A-4147-A177-3AD203B41FA5}">
                          <a16:colId xmlns:a16="http://schemas.microsoft.com/office/drawing/2014/main" val="3097096017"/>
                        </a:ext>
                      </a:extLst>
                    </a:gridCol>
                  </a:tblGrid>
                  <a:tr h="480393">
                    <a:tc>
                      <a:txBody>
                        <a:bodyPr/>
                        <a:lstStyle/>
                        <a:p>
                          <a:endParaRPr lang="en-CN"/>
                        </a:p>
                      </a:txBody>
                      <a:tcPr anchor="ctr">
                        <a:blipFill>
                          <a:blip r:embed="rId2"/>
                          <a:stretch>
                            <a:fillRect l="-2632" t="-2632" r="-1305263" b="-913158"/>
                          </a:stretch>
                        </a:blipFill>
                      </a:tcPr>
                    </a:tc>
                    <a:tc>
                      <a:txBody>
                        <a:bodyPr/>
                        <a:lstStyle/>
                        <a:p>
                          <a:endParaRPr lang="en-CN"/>
                        </a:p>
                      </a:txBody>
                      <a:tcPr anchor="ctr">
                        <a:blipFill>
                          <a:blip r:embed="rId2"/>
                          <a:stretch>
                            <a:fillRect l="-108333" t="-2632" r="-1277778" b="-913158"/>
                          </a:stretch>
                        </a:blipFill>
                      </a:tcPr>
                    </a:tc>
                    <a:tc>
                      <a:txBody>
                        <a:bodyPr/>
                        <a:lstStyle/>
                        <a:p>
                          <a:endParaRPr lang="en-CN"/>
                        </a:p>
                      </a:txBody>
                      <a:tcPr anchor="ctr">
                        <a:blipFill>
                          <a:blip r:embed="rId2"/>
                          <a:stretch>
                            <a:fillRect l="-192308" t="-2632" r="-1079487" b="-913158"/>
                          </a:stretch>
                        </a:blipFill>
                      </a:tcPr>
                    </a:tc>
                    <a:tc>
                      <a:txBody>
                        <a:bodyPr/>
                        <a:lstStyle/>
                        <a:p>
                          <a:pPr algn="ctr"/>
                          <a:r>
                            <a:rPr lang="zh-CN" altLang="en-US" sz="2000"/>
                            <a:t>解释</a:t>
                          </a:r>
                        </a:p>
                      </a:txBody>
                      <a:tcPr anchor="ctr"/>
                    </a:tc>
                    <a:extLst>
                      <a:ext uri="{0D108BD9-81ED-4DB2-BD59-A6C34878D82A}">
                        <a16:rowId xmlns:a16="http://schemas.microsoft.com/office/drawing/2014/main" val="3771759270"/>
                      </a:ext>
                    </a:extLst>
                  </a:tr>
                  <a:tr h="480393">
                    <a:tc>
                      <a:txBody>
                        <a:bodyPr/>
                        <a:lstStyle/>
                        <a:p>
                          <a:pPr algn="ctr"/>
                          <a:r>
                            <a:rPr lang="en-US" altLang="zh-CN" sz="2000" b="1"/>
                            <a:t>0</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l"/>
                          <a:r>
                            <a:rPr lang="en-US" altLang="zh-CN" sz="2000" b="1" dirty="0"/>
                            <a:t>a</a:t>
                          </a:r>
                          <a:r>
                            <a:rPr lang="zh-CN" altLang="en-US" sz="2000" b="1" dirty="0"/>
                            <a:t>和</a:t>
                          </a:r>
                          <a:r>
                            <a:rPr lang="en-US" altLang="zh-CN" sz="2000" b="1" dirty="0"/>
                            <a:t>b</a:t>
                          </a:r>
                          <a:r>
                            <a:rPr lang="zh-CN" altLang="en-US" sz="2000" b="1" dirty="0"/>
                            <a:t>是同类，</a:t>
                          </a:r>
                          <a:r>
                            <a:rPr lang="en-US" altLang="zh-CN" sz="2000" b="1" dirty="0"/>
                            <a:t>b</a:t>
                          </a:r>
                          <a:r>
                            <a:rPr lang="zh-CN" altLang="en-US" sz="2000" b="1" dirty="0"/>
                            <a:t>和</a:t>
                          </a:r>
                          <a:r>
                            <a:rPr lang="en-US" altLang="zh-CN" sz="2000" b="1" dirty="0"/>
                            <a:t>c</a:t>
                          </a:r>
                          <a:r>
                            <a:rPr lang="zh-CN" altLang="en-US" sz="2000" b="1" dirty="0"/>
                            <a:t>是同类</a:t>
                          </a:r>
                          <a:r>
                            <a:rPr lang="en-US" altLang="zh-CN" sz="2000" b="1" dirty="0">
                              <a:sym typeface="Wingdings" panose="05000000000000000000" pitchFamily="2" charset="2"/>
                            </a:rPr>
                            <a:t></a:t>
                          </a:r>
                          <a:r>
                            <a:rPr lang="en-US" altLang="zh-CN" sz="2000" b="1" dirty="0"/>
                            <a:t>a</a:t>
                          </a:r>
                          <a:r>
                            <a:rPr lang="zh-CN" altLang="en-US" sz="2000" b="1" dirty="0"/>
                            <a:t>和</a:t>
                          </a:r>
                          <a:r>
                            <a:rPr lang="en-US" altLang="zh-CN" sz="2000" b="1" dirty="0"/>
                            <a:t>c</a:t>
                          </a:r>
                          <a:r>
                            <a:rPr lang="zh-CN" altLang="en-US" sz="2000" b="1" dirty="0"/>
                            <a:t>是同类</a:t>
                          </a:r>
                        </a:p>
                      </a:txBody>
                      <a:tcPr anchor="ctr"/>
                    </a:tc>
                    <a:extLst>
                      <a:ext uri="{0D108BD9-81ED-4DB2-BD59-A6C34878D82A}">
                        <a16:rowId xmlns:a16="http://schemas.microsoft.com/office/drawing/2014/main" val="3567450544"/>
                      </a:ext>
                    </a:extLst>
                  </a:tr>
                  <a:tr h="480393">
                    <a:tc>
                      <a:txBody>
                        <a:bodyPr/>
                        <a:lstStyle/>
                        <a:p>
                          <a:pPr algn="ctr"/>
                          <a:r>
                            <a:rPr lang="en-US" altLang="zh-CN" sz="2000" b="1"/>
                            <a:t>0</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ctr"/>
                          <a:r>
                            <a:rPr lang="en-US" altLang="zh-CN" sz="2000" b="1"/>
                            <a:t>1</a:t>
                          </a:r>
                        </a:p>
                      </a:txBody>
                      <a:tcPr anchor="ctr"/>
                    </a:tc>
                    <a:tc>
                      <a:txBody>
                        <a:bodyPr/>
                        <a:lstStyle/>
                        <a:p>
                          <a:pPr algn="l"/>
                          <a:r>
                            <a:rPr lang="en-US" altLang="zh-CN" sz="2000" b="1"/>
                            <a:t>a</a:t>
                          </a:r>
                          <a:r>
                            <a:rPr lang="zh-CN" altLang="en-US" sz="2000" b="1"/>
                            <a:t>和</a:t>
                          </a:r>
                          <a:r>
                            <a:rPr lang="en-US" altLang="zh-CN" sz="2000" b="1"/>
                            <a:t>b</a:t>
                          </a:r>
                          <a:r>
                            <a:rPr lang="zh-CN" altLang="en-US" sz="2000" b="1"/>
                            <a:t>是同类，</a:t>
                          </a:r>
                          <a:r>
                            <a:rPr lang="en-US" altLang="zh-CN" sz="2000" b="1"/>
                            <a:t>b</a:t>
                          </a:r>
                          <a:r>
                            <a:rPr lang="zh-CN" altLang="en-US" sz="2000" b="1"/>
                            <a:t>吃</a:t>
                          </a:r>
                          <a:r>
                            <a:rPr lang="en-US" altLang="zh-CN" sz="2000" b="1"/>
                            <a:t>c</a:t>
                          </a:r>
                          <a:r>
                            <a:rPr lang="en-US" altLang="zh-CN" sz="2000" b="1">
                              <a:sym typeface="Wingdings" panose="05000000000000000000" pitchFamily="2" charset="2"/>
                            </a:rPr>
                            <a:t>a</a:t>
                          </a:r>
                          <a:r>
                            <a:rPr lang="zh-CN" altLang="en-US" sz="2000" b="1">
                              <a:sym typeface="Wingdings" panose="05000000000000000000" pitchFamily="2" charset="2"/>
                            </a:rPr>
                            <a:t>吃</a:t>
                          </a:r>
                          <a:r>
                            <a:rPr lang="en-US" altLang="zh-CN" sz="2000" b="1">
                              <a:sym typeface="Wingdings" panose="05000000000000000000" pitchFamily="2" charset="2"/>
                            </a:rPr>
                            <a:t>c</a:t>
                          </a:r>
                          <a:endParaRPr lang="zh-CN" altLang="en-US" sz="2000" b="1"/>
                        </a:p>
                      </a:txBody>
                      <a:tcPr anchor="ctr"/>
                    </a:tc>
                    <a:extLst>
                      <a:ext uri="{0D108BD9-81ED-4DB2-BD59-A6C34878D82A}">
                        <a16:rowId xmlns:a16="http://schemas.microsoft.com/office/drawing/2014/main" val="1516178734"/>
                      </a:ext>
                    </a:extLst>
                  </a:tr>
                  <a:tr h="480393">
                    <a:tc>
                      <a:txBody>
                        <a:bodyPr/>
                        <a:lstStyle/>
                        <a:p>
                          <a:pPr algn="ctr"/>
                          <a:r>
                            <a:rPr lang="en-US" altLang="zh-CN" sz="2000" b="1"/>
                            <a:t>0</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l"/>
                          <a:r>
                            <a:rPr lang="en-US" altLang="zh-CN" sz="2000" b="1"/>
                            <a:t>a</a:t>
                          </a:r>
                          <a:r>
                            <a:rPr lang="zh-CN" altLang="en-US" sz="2000" b="1"/>
                            <a:t>和</a:t>
                          </a:r>
                          <a:r>
                            <a:rPr lang="en-US" altLang="zh-CN" sz="2000" b="1"/>
                            <a:t>b</a:t>
                          </a:r>
                          <a:r>
                            <a:rPr lang="zh-CN" altLang="en-US" sz="2000" b="1"/>
                            <a:t>是同类，</a:t>
                          </a:r>
                          <a:r>
                            <a:rPr lang="en-US" altLang="zh-CN" sz="2000" b="1"/>
                            <a:t>c</a:t>
                          </a:r>
                          <a:r>
                            <a:rPr lang="zh-CN" altLang="en-US" sz="2000" b="1"/>
                            <a:t>吃</a:t>
                          </a:r>
                          <a:r>
                            <a:rPr lang="en-US" altLang="zh-CN" sz="2000" b="1"/>
                            <a:t>b</a:t>
                          </a:r>
                          <a:r>
                            <a:rPr lang="en-US" altLang="zh-CN" sz="2000" b="1">
                              <a:sym typeface="Wingdings" panose="05000000000000000000" pitchFamily="2" charset="2"/>
                            </a:rPr>
                            <a:t>c</a:t>
                          </a:r>
                          <a:r>
                            <a:rPr lang="zh-CN" altLang="en-US" sz="2000" b="1">
                              <a:sym typeface="Wingdings" panose="05000000000000000000" pitchFamily="2" charset="2"/>
                            </a:rPr>
                            <a:t>吃</a:t>
                          </a:r>
                          <a:r>
                            <a:rPr lang="en-US" altLang="zh-CN" sz="2000" b="1">
                              <a:sym typeface="Wingdings" panose="05000000000000000000" pitchFamily="2" charset="2"/>
                            </a:rPr>
                            <a:t>a</a:t>
                          </a:r>
                          <a:endParaRPr lang="zh-CN" altLang="en-US" sz="2000" b="1"/>
                        </a:p>
                      </a:txBody>
                      <a:tcPr anchor="ctr"/>
                    </a:tc>
                    <a:extLst>
                      <a:ext uri="{0D108BD9-81ED-4DB2-BD59-A6C34878D82A}">
                        <a16:rowId xmlns:a16="http://schemas.microsoft.com/office/drawing/2014/main" val="3457439643"/>
                      </a:ext>
                    </a:extLst>
                  </a:tr>
                  <a:tr h="480393">
                    <a:tc>
                      <a:txBody>
                        <a:bodyPr/>
                        <a:lstStyle/>
                        <a:p>
                          <a:pPr algn="ctr"/>
                          <a:r>
                            <a:rPr lang="en-US" altLang="zh-CN" sz="2000" b="1"/>
                            <a:t>1</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l"/>
                          <a:r>
                            <a:rPr lang="en-US" altLang="zh-CN" sz="2000" b="1"/>
                            <a:t>a</a:t>
                          </a:r>
                          <a:r>
                            <a:rPr lang="zh-CN" altLang="en-US" sz="2000" b="1"/>
                            <a:t>吃</a:t>
                          </a:r>
                          <a:r>
                            <a:rPr lang="en-US" altLang="zh-CN" sz="2000" b="1"/>
                            <a:t>b</a:t>
                          </a:r>
                          <a:r>
                            <a:rPr lang="zh-CN" altLang="en-US" sz="2000" b="1"/>
                            <a:t>，</a:t>
                          </a:r>
                          <a:r>
                            <a:rPr lang="en-US" altLang="zh-CN" sz="2000" b="1"/>
                            <a:t>b</a:t>
                          </a:r>
                          <a:r>
                            <a:rPr lang="zh-CN" altLang="en-US" sz="2000" b="1"/>
                            <a:t>和</a:t>
                          </a:r>
                          <a:r>
                            <a:rPr lang="en-US" altLang="zh-CN" sz="2000" b="1"/>
                            <a:t>c</a:t>
                          </a:r>
                          <a:r>
                            <a:rPr lang="zh-CN" altLang="en-US" sz="2000" b="1"/>
                            <a:t>是同类</a:t>
                          </a:r>
                          <a:r>
                            <a:rPr lang="en-US" altLang="zh-CN" sz="2000" b="1">
                              <a:sym typeface="Wingdings" panose="05000000000000000000" pitchFamily="2" charset="2"/>
                            </a:rPr>
                            <a:t>a</a:t>
                          </a:r>
                          <a:r>
                            <a:rPr lang="zh-CN" altLang="en-US" sz="2000" b="1">
                              <a:sym typeface="Wingdings" panose="05000000000000000000" pitchFamily="2" charset="2"/>
                            </a:rPr>
                            <a:t>吃</a:t>
                          </a:r>
                          <a:r>
                            <a:rPr lang="en-US" altLang="zh-CN" sz="2000" b="1">
                              <a:sym typeface="Wingdings" panose="05000000000000000000" pitchFamily="2" charset="2"/>
                            </a:rPr>
                            <a:t>c</a:t>
                          </a:r>
                          <a:endParaRPr lang="zh-CN" altLang="en-US" sz="2000" b="1"/>
                        </a:p>
                      </a:txBody>
                      <a:tcPr anchor="ctr"/>
                    </a:tc>
                    <a:extLst>
                      <a:ext uri="{0D108BD9-81ED-4DB2-BD59-A6C34878D82A}">
                        <a16:rowId xmlns:a16="http://schemas.microsoft.com/office/drawing/2014/main" val="729887668"/>
                      </a:ext>
                    </a:extLst>
                  </a:tr>
                  <a:tr h="480393">
                    <a:tc>
                      <a:txBody>
                        <a:bodyPr/>
                        <a:lstStyle/>
                        <a:p>
                          <a:pPr algn="ctr"/>
                          <a:r>
                            <a:rPr lang="en-US" altLang="zh-CN" sz="2000" b="1"/>
                            <a:t>1</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l"/>
                          <a:r>
                            <a:rPr lang="en-US" altLang="zh-CN" sz="2000" b="1">
                              <a:solidFill>
                                <a:srgbClr val="7030A0"/>
                              </a:solidFill>
                            </a:rPr>
                            <a:t>a</a:t>
                          </a:r>
                          <a:r>
                            <a:rPr lang="zh-CN" altLang="en-US" sz="2000" b="1">
                              <a:solidFill>
                                <a:srgbClr val="7030A0"/>
                              </a:solidFill>
                            </a:rPr>
                            <a:t>吃</a:t>
                          </a:r>
                          <a:r>
                            <a:rPr lang="en-US" altLang="zh-CN" sz="2000" b="1">
                              <a:solidFill>
                                <a:srgbClr val="7030A0"/>
                              </a:solidFill>
                            </a:rPr>
                            <a:t>b</a:t>
                          </a:r>
                          <a:r>
                            <a:rPr lang="zh-CN" altLang="en-US" sz="2000" b="1">
                              <a:solidFill>
                                <a:srgbClr val="7030A0"/>
                              </a:solidFill>
                            </a:rPr>
                            <a:t>，</a:t>
                          </a:r>
                          <a:r>
                            <a:rPr lang="en-US" altLang="zh-CN" sz="2000" b="1">
                              <a:solidFill>
                                <a:srgbClr val="7030A0"/>
                              </a:solidFill>
                            </a:rPr>
                            <a:t>b</a:t>
                          </a:r>
                          <a:r>
                            <a:rPr lang="zh-CN" altLang="en-US" sz="2000" b="1">
                              <a:solidFill>
                                <a:srgbClr val="7030A0"/>
                              </a:solidFill>
                            </a:rPr>
                            <a:t>吃</a:t>
                          </a:r>
                          <a:r>
                            <a:rPr lang="en-US" altLang="zh-CN" sz="2000" b="1">
                              <a:solidFill>
                                <a:srgbClr val="7030A0"/>
                              </a:solidFill>
                            </a:rPr>
                            <a:t>c</a:t>
                          </a:r>
                          <a:r>
                            <a:rPr lang="en-US" altLang="zh-CN" sz="2000" b="1">
                              <a:solidFill>
                                <a:srgbClr val="7030A0"/>
                              </a:solidFill>
                              <a:sym typeface="Wingdings" panose="05000000000000000000" pitchFamily="2" charset="2"/>
                            </a:rPr>
                            <a:t>c</a:t>
                          </a:r>
                          <a:r>
                            <a:rPr lang="zh-CN" altLang="en-US" sz="2000" b="1">
                              <a:solidFill>
                                <a:srgbClr val="7030A0"/>
                              </a:solidFill>
                              <a:sym typeface="Wingdings" panose="05000000000000000000" pitchFamily="2" charset="2"/>
                            </a:rPr>
                            <a:t>吃</a:t>
                          </a:r>
                          <a:r>
                            <a:rPr lang="en-US" altLang="zh-CN" sz="2000" b="1">
                              <a:solidFill>
                                <a:srgbClr val="7030A0"/>
                              </a:solidFill>
                              <a:sym typeface="Wingdings" panose="05000000000000000000" pitchFamily="2" charset="2"/>
                            </a:rPr>
                            <a:t>a</a:t>
                          </a:r>
                          <a:endParaRPr lang="zh-CN" altLang="en-US" sz="2000" b="1">
                            <a:solidFill>
                              <a:srgbClr val="7030A0"/>
                            </a:solidFill>
                          </a:endParaRPr>
                        </a:p>
                      </a:txBody>
                      <a:tcPr anchor="ctr"/>
                    </a:tc>
                    <a:extLst>
                      <a:ext uri="{0D108BD9-81ED-4DB2-BD59-A6C34878D82A}">
                        <a16:rowId xmlns:a16="http://schemas.microsoft.com/office/drawing/2014/main" val="1760498088"/>
                      </a:ext>
                    </a:extLst>
                  </a:tr>
                  <a:tr h="480393">
                    <a:tc>
                      <a:txBody>
                        <a:bodyPr/>
                        <a:lstStyle/>
                        <a:p>
                          <a:pPr algn="ctr"/>
                          <a:r>
                            <a:rPr lang="en-US" altLang="zh-CN" sz="2000" b="1"/>
                            <a:t>1</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l"/>
                          <a:r>
                            <a:rPr lang="en-US" altLang="zh-CN" sz="2000" b="1">
                              <a:solidFill>
                                <a:srgbClr val="7030A0"/>
                              </a:solidFill>
                            </a:rPr>
                            <a:t>a</a:t>
                          </a:r>
                          <a:r>
                            <a:rPr lang="zh-CN" altLang="en-US" sz="2000" b="1">
                              <a:solidFill>
                                <a:srgbClr val="7030A0"/>
                              </a:solidFill>
                            </a:rPr>
                            <a:t>吃</a:t>
                          </a:r>
                          <a:r>
                            <a:rPr lang="en-US" altLang="zh-CN" sz="2000" b="1">
                              <a:solidFill>
                                <a:srgbClr val="7030A0"/>
                              </a:solidFill>
                            </a:rPr>
                            <a:t>b</a:t>
                          </a:r>
                          <a:r>
                            <a:rPr lang="zh-CN" altLang="en-US" sz="2000" b="1">
                              <a:solidFill>
                                <a:srgbClr val="7030A0"/>
                              </a:solidFill>
                            </a:rPr>
                            <a:t>，</a:t>
                          </a:r>
                          <a:r>
                            <a:rPr lang="en-US" altLang="zh-CN" sz="2000" b="1">
                              <a:solidFill>
                                <a:srgbClr val="7030A0"/>
                              </a:solidFill>
                            </a:rPr>
                            <a:t>c</a:t>
                          </a:r>
                          <a:r>
                            <a:rPr lang="zh-CN" altLang="en-US" sz="2000" b="1">
                              <a:solidFill>
                                <a:srgbClr val="7030A0"/>
                              </a:solidFill>
                            </a:rPr>
                            <a:t>吃</a:t>
                          </a:r>
                          <a:r>
                            <a:rPr lang="en-US" altLang="zh-CN" sz="2000" b="1">
                              <a:solidFill>
                                <a:srgbClr val="7030A0"/>
                              </a:solidFill>
                            </a:rPr>
                            <a:t>b</a:t>
                          </a:r>
                          <a:r>
                            <a:rPr lang="en-US" altLang="zh-CN" sz="2000" b="1">
                              <a:solidFill>
                                <a:srgbClr val="7030A0"/>
                              </a:solidFill>
                              <a:sym typeface="Wingdings" panose="05000000000000000000" pitchFamily="2" charset="2"/>
                            </a:rPr>
                            <a:t>a</a:t>
                          </a:r>
                          <a:r>
                            <a:rPr lang="zh-CN" altLang="en-US" sz="2000" b="1">
                              <a:solidFill>
                                <a:srgbClr val="7030A0"/>
                              </a:solidFill>
                              <a:sym typeface="Wingdings" panose="05000000000000000000" pitchFamily="2" charset="2"/>
                            </a:rPr>
                            <a:t>和</a:t>
                          </a:r>
                          <a:r>
                            <a:rPr lang="en-US" altLang="zh-CN" sz="2000" b="1">
                              <a:solidFill>
                                <a:srgbClr val="7030A0"/>
                              </a:solidFill>
                              <a:sym typeface="Wingdings" panose="05000000000000000000" pitchFamily="2" charset="2"/>
                            </a:rPr>
                            <a:t>c</a:t>
                          </a:r>
                          <a:r>
                            <a:rPr lang="zh-CN" altLang="en-US" sz="2000" b="1">
                              <a:solidFill>
                                <a:srgbClr val="7030A0"/>
                              </a:solidFill>
                              <a:sym typeface="Wingdings" panose="05000000000000000000" pitchFamily="2" charset="2"/>
                            </a:rPr>
                            <a:t>是同类</a:t>
                          </a:r>
                          <a:endParaRPr lang="zh-CN" altLang="en-US" sz="2000" b="1">
                            <a:solidFill>
                              <a:srgbClr val="7030A0"/>
                            </a:solidFill>
                          </a:endParaRPr>
                        </a:p>
                      </a:txBody>
                      <a:tcPr anchor="ctr"/>
                    </a:tc>
                    <a:extLst>
                      <a:ext uri="{0D108BD9-81ED-4DB2-BD59-A6C34878D82A}">
                        <a16:rowId xmlns:a16="http://schemas.microsoft.com/office/drawing/2014/main" val="174364120"/>
                      </a:ext>
                    </a:extLst>
                  </a:tr>
                  <a:tr h="480393">
                    <a:tc>
                      <a:txBody>
                        <a:bodyPr/>
                        <a:lstStyle/>
                        <a:p>
                          <a:pPr algn="ctr"/>
                          <a:r>
                            <a:rPr lang="en-US" altLang="zh-CN" sz="2000" b="1"/>
                            <a:t>2</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l"/>
                          <a:r>
                            <a:rPr lang="en-US" altLang="zh-CN" sz="2000" b="1"/>
                            <a:t>b</a:t>
                          </a:r>
                          <a:r>
                            <a:rPr lang="zh-CN" altLang="en-US" sz="2000" b="1"/>
                            <a:t>吃</a:t>
                          </a:r>
                          <a:r>
                            <a:rPr lang="en-US" altLang="zh-CN" sz="2000" b="1"/>
                            <a:t>a</a:t>
                          </a:r>
                          <a:r>
                            <a:rPr lang="zh-CN" altLang="en-US" sz="2000" b="1"/>
                            <a:t>，</a:t>
                          </a:r>
                          <a:r>
                            <a:rPr lang="en-US" altLang="zh-CN" sz="2000" b="1"/>
                            <a:t>b</a:t>
                          </a:r>
                          <a:r>
                            <a:rPr lang="zh-CN" altLang="en-US" sz="2000" b="1"/>
                            <a:t>和</a:t>
                          </a:r>
                          <a:r>
                            <a:rPr lang="en-US" altLang="zh-CN" sz="2000" b="1"/>
                            <a:t>c</a:t>
                          </a:r>
                          <a:r>
                            <a:rPr lang="zh-CN" altLang="en-US" sz="2000" b="1"/>
                            <a:t>是同类</a:t>
                          </a:r>
                          <a:r>
                            <a:rPr lang="en-US" altLang="zh-CN" sz="2000" b="1">
                              <a:sym typeface="Wingdings" panose="05000000000000000000" pitchFamily="2" charset="2"/>
                            </a:rPr>
                            <a:t>c</a:t>
                          </a:r>
                          <a:r>
                            <a:rPr lang="zh-CN" altLang="en-US" sz="2000" b="1">
                              <a:sym typeface="Wingdings" panose="05000000000000000000" pitchFamily="2" charset="2"/>
                            </a:rPr>
                            <a:t>吃</a:t>
                          </a:r>
                          <a:r>
                            <a:rPr lang="en-US" altLang="zh-CN" sz="2000" b="1">
                              <a:sym typeface="Wingdings" panose="05000000000000000000" pitchFamily="2" charset="2"/>
                            </a:rPr>
                            <a:t>a</a:t>
                          </a:r>
                          <a:endParaRPr lang="zh-CN" altLang="en-US" sz="2000" b="1"/>
                        </a:p>
                      </a:txBody>
                      <a:tcPr anchor="ctr"/>
                    </a:tc>
                    <a:extLst>
                      <a:ext uri="{0D108BD9-81ED-4DB2-BD59-A6C34878D82A}">
                        <a16:rowId xmlns:a16="http://schemas.microsoft.com/office/drawing/2014/main" val="3274516542"/>
                      </a:ext>
                    </a:extLst>
                  </a:tr>
                  <a:tr h="480393">
                    <a:tc>
                      <a:txBody>
                        <a:bodyPr/>
                        <a:lstStyle/>
                        <a:p>
                          <a:pPr algn="ctr"/>
                          <a:r>
                            <a:rPr lang="en-US" altLang="zh-CN" sz="2000" b="1"/>
                            <a:t>2</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l"/>
                          <a:r>
                            <a:rPr lang="en-US" altLang="zh-CN" sz="2000" b="1">
                              <a:solidFill>
                                <a:srgbClr val="7030A0"/>
                              </a:solidFill>
                            </a:rPr>
                            <a:t>b</a:t>
                          </a:r>
                          <a:r>
                            <a:rPr lang="zh-CN" altLang="en-US" sz="2000" b="1">
                              <a:solidFill>
                                <a:srgbClr val="7030A0"/>
                              </a:solidFill>
                            </a:rPr>
                            <a:t>吃</a:t>
                          </a:r>
                          <a:r>
                            <a:rPr lang="en-US" altLang="zh-CN" sz="2000" b="1">
                              <a:solidFill>
                                <a:srgbClr val="7030A0"/>
                              </a:solidFill>
                            </a:rPr>
                            <a:t>a</a:t>
                          </a:r>
                          <a:r>
                            <a:rPr lang="zh-CN" altLang="en-US" sz="2000" b="1">
                              <a:solidFill>
                                <a:srgbClr val="7030A0"/>
                              </a:solidFill>
                            </a:rPr>
                            <a:t>，</a:t>
                          </a:r>
                          <a:r>
                            <a:rPr lang="en-US" altLang="zh-CN" sz="2000" b="1">
                              <a:solidFill>
                                <a:srgbClr val="7030A0"/>
                              </a:solidFill>
                            </a:rPr>
                            <a:t>b</a:t>
                          </a:r>
                          <a:r>
                            <a:rPr lang="zh-CN" altLang="en-US" sz="2000" b="1">
                              <a:solidFill>
                                <a:srgbClr val="7030A0"/>
                              </a:solidFill>
                            </a:rPr>
                            <a:t>吃</a:t>
                          </a:r>
                          <a:r>
                            <a:rPr lang="en-US" altLang="zh-CN" sz="2000" b="1">
                              <a:solidFill>
                                <a:srgbClr val="7030A0"/>
                              </a:solidFill>
                            </a:rPr>
                            <a:t>c</a:t>
                          </a:r>
                          <a:r>
                            <a:rPr lang="en-US" altLang="zh-CN" sz="2000" b="1">
                              <a:solidFill>
                                <a:srgbClr val="7030A0"/>
                              </a:solidFill>
                              <a:sym typeface="Wingdings" panose="05000000000000000000" pitchFamily="2" charset="2"/>
                            </a:rPr>
                            <a:t>a</a:t>
                          </a:r>
                          <a:r>
                            <a:rPr lang="zh-CN" altLang="en-US" sz="2000" b="1">
                              <a:solidFill>
                                <a:srgbClr val="7030A0"/>
                              </a:solidFill>
                              <a:sym typeface="Wingdings" panose="05000000000000000000" pitchFamily="2" charset="2"/>
                            </a:rPr>
                            <a:t>和</a:t>
                          </a:r>
                          <a:r>
                            <a:rPr lang="en-US" altLang="zh-CN" sz="2000" b="1">
                              <a:solidFill>
                                <a:srgbClr val="7030A0"/>
                              </a:solidFill>
                              <a:sym typeface="Wingdings" panose="05000000000000000000" pitchFamily="2" charset="2"/>
                            </a:rPr>
                            <a:t>c</a:t>
                          </a:r>
                          <a:r>
                            <a:rPr lang="zh-CN" altLang="en-US" sz="2000" b="1">
                              <a:solidFill>
                                <a:srgbClr val="7030A0"/>
                              </a:solidFill>
                              <a:sym typeface="Wingdings" panose="05000000000000000000" pitchFamily="2" charset="2"/>
                            </a:rPr>
                            <a:t>是同类</a:t>
                          </a:r>
                          <a:endParaRPr lang="zh-CN" altLang="en-US" sz="2000" b="1">
                            <a:solidFill>
                              <a:srgbClr val="7030A0"/>
                            </a:solidFill>
                          </a:endParaRPr>
                        </a:p>
                      </a:txBody>
                      <a:tcPr anchor="ctr"/>
                    </a:tc>
                    <a:extLst>
                      <a:ext uri="{0D108BD9-81ED-4DB2-BD59-A6C34878D82A}">
                        <a16:rowId xmlns:a16="http://schemas.microsoft.com/office/drawing/2014/main" val="1489219847"/>
                      </a:ext>
                    </a:extLst>
                  </a:tr>
                  <a:tr h="480393">
                    <a:tc>
                      <a:txBody>
                        <a:bodyPr/>
                        <a:lstStyle/>
                        <a:p>
                          <a:pPr algn="ctr"/>
                          <a:r>
                            <a:rPr lang="en-US" altLang="zh-CN" sz="2000" b="1"/>
                            <a:t>2</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l"/>
                          <a:r>
                            <a:rPr lang="en-US" altLang="zh-CN" sz="2000" b="1" dirty="0">
                              <a:solidFill>
                                <a:srgbClr val="7030A0"/>
                              </a:solidFill>
                            </a:rPr>
                            <a:t>b</a:t>
                          </a:r>
                          <a:r>
                            <a:rPr lang="zh-CN" altLang="en-US" sz="2000" b="1" dirty="0">
                              <a:solidFill>
                                <a:srgbClr val="7030A0"/>
                              </a:solidFill>
                            </a:rPr>
                            <a:t>吃</a:t>
                          </a:r>
                          <a:r>
                            <a:rPr lang="en-US" altLang="zh-CN" sz="2000" b="1" dirty="0">
                              <a:solidFill>
                                <a:srgbClr val="7030A0"/>
                              </a:solidFill>
                            </a:rPr>
                            <a:t>a</a:t>
                          </a:r>
                          <a:r>
                            <a:rPr lang="zh-CN" altLang="en-US" sz="2000" b="1" dirty="0">
                              <a:solidFill>
                                <a:srgbClr val="7030A0"/>
                              </a:solidFill>
                            </a:rPr>
                            <a:t>，</a:t>
                          </a:r>
                          <a:r>
                            <a:rPr lang="en-US" altLang="zh-CN" sz="2000" b="1" dirty="0">
                              <a:solidFill>
                                <a:srgbClr val="7030A0"/>
                              </a:solidFill>
                            </a:rPr>
                            <a:t>c</a:t>
                          </a:r>
                          <a:r>
                            <a:rPr lang="zh-CN" altLang="en-US" sz="2000" b="1" dirty="0">
                              <a:solidFill>
                                <a:srgbClr val="7030A0"/>
                              </a:solidFill>
                            </a:rPr>
                            <a:t>吃</a:t>
                          </a:r>
                          <a:r>
                            <a:rPr lang="en-US" altLang="zh-CN" sz="2000" b="1" dirty="0" err="1">
                              <a:solidFill>
                                <a:srgbClr val="7030A0"/>
                              </a:solidFill>
                            </a:rPr>
                            <a:t>b</a:t>
                          </a:r>
                          <a:r>
                            <a:rPr lang="en-US" altLang="zh-CN" sz="2000" b="1" dirty="0" err="1">
                              <a:solidFill>
                                <a:srgbClr val="7030A0"/>
                              </a:solidFill>
                              <a:sym typeface="Wingdings" panose="05000000000000000000" pitchFamily="2" charset="2"/>
                            </a:rPr>
                            <a:t>a</a:t>
                          </a:r>
                          <a:r>
                            <a:rPr lang="zh-CN" altLang="en-US" sz="2000" b="1" dirty="0">
                              <a:solidFill>
                                <a:srgbClr val="7030A0"/>
                              </a:solidFill>
                              <a:sym typeface="Wingdings" panose="05000000000000000000" pitchFamily="2" charset="2"/>
                            </a:rPr>
                            <a:t>吃</a:t>
                          </a:r>
                          <a:r>
                            <a:rPr lang="en-US" altLang="zh-CN" sz="2000" b="1" dirty="0">
                              <a:solidFill>
                                <a:srgbClr val="7030A0"/>
                              </a:solidFill>
                              <a:sym typeface="Wingdings" panose="05000000000000000000" pitchFamily="2" charset="2"/>
                            </a:rPr>
                            <a:t>c</a:t>
                          </a:r>
                          <a:endParaRPr lang="zh-CN" altLang="en-US" sz="2000" b="1" dirty="0">
                            <a:solidFill>
                              <a:srgbClr val="7030A0"/>
                            </a:solidFill>
                          </a:endParaRPr>
                        </a:p>
                      </a:txBody>
                      <a:tcPr anchor="ctr"/>
                    </a:tc>
                    <a:extLst>
                      <a:ext uri="{0D108BD9-81ED-4DB2-BD59-A6C34878D82A}">
                        <a16:rowId xmlns:a16="http://schemas.microsoft.com/office/drawing/2014/main" val="3594405880"/>
                      </a:ext>
                    </a:extLst>
                  </a:tr>
                </a:tbl>
              </a:graphicData>
            </a:graphic>
          </p:graphicFrame>
        </mc:Fallback>
      </mc:AlternateContent>
      <p:sp>
        <p:nvSpPr>
          <p:cNvPr id="5" name="TextBox 4">
            <a:extLst>
              <a:ext uri="{FF2B5EF4-FFF2-40B4-BE49-F238E27FC236}">
                <a16:creationId xmlns:a16="http://schemas.microsoft.com/office/drawing/2014/main" id="{2CC2354B-7EE6-A94B-96A7-8A5CD3EC7EC7}"/>
              </a:ext>
            </a:extLst>
          </p:cNvPr>
          <p:cNvSpPr txBox="1"/>
          <p:nvPr/>
        </p:nvSpPr>
        <p:spPr>
          <a:xfrm>
            <a:off x="7800546" y="1208977"/>
            <a:ext cx="4292600" cy="1015663"/>
          </a:xfrm>
          <a:prstGeom prst="rect">
            <a:avLst/>
          </a:prstGeom>
          <a:noFill/>
        </p:spPr>
        <p:txBody>
          <a:bodyPr wrap="square" rtlCol="0">
            <a:spAutoFit/>
          </a:bodyPr>
          <a:lstStyle/>
          <a:p>
            <a:r>
              <a:rPr lang="zh-CN" altLang="en-US" sz="2400" b="1" dirty="0"/>
              <a:t>推论：</a:t>
            </a:r>
            <a:endParaRPr lang="en-US" altLang="zh-CN" sz="2400" b="1" dirty="0"/>
          </a:p>
          <a:p>
            <a:r>
              <a:rPr lang="en-US" altLang="zh-CN" b="1" dirty="0"/>
              <a:t>1</a:t>
            </a:r>
            <a:r>
              <a:rPr lang="zh-CN" altLang="en-US" b="1" dirty="0"/>
              <a:t>）吃某动物</a:t>
            </a:r>
            <a:r>
              <a:rPr lang="en-US" altLang="zh-CN" b="1" dirty="0"/>
              <a:t>x</a:t>
            </a:r>
            <a:r>
              <a:rPr lang="zh-CN" altLang="en-US" b="1" dirty="0"/>
              <a:t>的所有动物属于同一类</a:t>
            </a:r>
            <a:endParaRPr lang="en-US" altLang="zh-CN" b="1" dirty="0"/>
          </a:p>
          <a:p>
            <a:r>
              <a:rPr lang="en-US" altLang="zh-CN" b="1" dirty="0"/>
              <a:t>2</a:t>
            </a:r>
            <a:r>
              <a:rPr lang="zh-CN" altLang="en-US" b="1" dirty="0"/>
              <a:t>）某动物</a:t>
            </a:r>
            <a:r>
              <a:rPr lang="en-US" altLang="zh-CN" b="1" dirty="0"/>
              <a:t>x</a:t>
            </a:r>
            <a:r>
              <a:rPr lang="zh-CN" altLang="en-US" b="1" dirty="0"/>
              <a:t>吃的所有动物属于同一类</a:t>
            </a:r>
            <a:endParaRPr lang="en-US" altLang="zh-CN" b="1" dirty="0"/>
          </a:p>
        </p:txBody>
      </p:sp>
      <p:sp>
        <p:nvSpPr>
          <p:cNvPr id="6" name="Right Arrow 5">
            <a:extLst>
              <a:ext uri="{FF2B5EF4-FFF2-40B4-BE49-F238E27FC236}">
                <a16:creationId xmlns:a16="http://schemas.microsoft.com/office/drawing/2014/main" id="{7E962816-1EA6-ED4C-B22D-CEB083126472}"/>
              </a:ext>
            </a:extLst>
          </p:cNvPr>
          <p:cNvSpPr/>
          <p:nvPr/>
        </p:nvSpPr>
        <p:spPr>
          <a:xfrm>
            <a:off x="7512908" y="3595816"/>
            <a:ext cx="679622" cy="66726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F3E8A0-6090-4F46-821C-4E18C06060A2}"/>
                  </a:ext>
                </a:extLst>
              </p:cNvPr>
              <p:cNvSpPr txBox="1"/>
              <p:nvPr/>
            </p:nvSpPr>
            <p:spPr>
              <a:xfrm>
                <a:off x="8402595" y="3214646"/>
                <a:ext cx="3138616" cy="1384995"/>
              </a:xfrm>
              <a:prstGeom prst="rect">
                <a:avLst/>
              </a:prstGeom>
              <a:noFill/>
            </p:spPr>
            <p:txBody>
              <a:bodyPr wrap="square" rtlCol="0">
                <a:spAutoFit/>
              </a:bodyPr>
              <a:lstStyle/>
              <a:p>
                <a:pPr algn="l"/>
                <a:r>
                  <a:rPr lang="en-CN" sz="2800" dirty="0">
                    <a:latin typeface="+mn-ea"/>
                  </a:rPr>
                  <a:t>关系转移公式</a:t>
                </a:r>
                <a:r>
                  <a:rPr lang="zh-CN" altLang="en-US" sz="2800" dirty="0">
                    <a:latin typeface="+mn-ea"/>
                  </a:rPr>
                  <a:t>：</a:t>
                </a:r>
                <a:endParaRPr lang="en-US" altLang="zh-CN" sz="2800" dirty="0">
                  <a:latin typeface="+mn-ea"/>
                </a:endParaRPr>
              </a:p>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𝒂𝒄</m:t>
                          </m:r>
                        </m:sub>
                      </m:sSub>
                      <m:r>
                        <a:rPr lang="en-US" altLang="zh-CN" sz="2800" b="1" i="1">
                          <a:solidFill>
                            <a:srgbClr val="0070C0"/>
                          </a:solidFill>
                          <a:latin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𝒂𝒃</m:t>
                          </m:r>
                        </m:sub>
                      </m:sSub>
                      <m:r>
                        <a:rPr lang="en-US" altLang="zh-CN" sz="2800" b="1" i="1">
                          <a:solidFill>
                            <a:srgbClr val="0070C0"/>
                          </a:solidFill>
                          <a:latin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𝒃𝒄</m:t>
                          </m:r>
                        </m:sub>
                      </m:sSub>
                    </m:oMath>
                    <m:oMath xmlns:m="http://schemas.openxmlformats.org/officeDocument/2006/math">
                      <m:r>
                        <a:rPr lang="en-US" altLang="zh-CN" sz="2800" b="1" i="1">
                          <a:solidFill>
                            <a:srgbClr val="0070C0"/>
                          </a:solidFill>
                          <a:latin typeface="Cambria Math" panose="02040503050406030204" pitchFamily="18" charset="0"/>
                        </a:rPr>
                        <m:t>=</m:t>
                      </m:r>
                      <m:d>
                        <m:dPr>
                          <m:ctrlPr>
                            <a:rPr lang="en-US" altLang="zh-CN" sz="2800" b="1" i="1">
                              <a:solidFill>
                                <a:srgbClr val="0070C0"/>
                              </a:solidFill>
                              <a:latin typeface="Cambria Math" panose="02040503050406030204" pitchFamily="18" charset="0"/>
                            </a:rPr>
                          </m:ctrlPr>
                        </m:dPr>
                        <m:e>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𝒂𝒃</m:t>
                              </m:r>
                            </m:sub>
                          </m:sSub>
                          <m:r>
                            <a:rPr lang="en-US" altLang="zh-CN" sz="2800" b="1" i="1">
                              <a:solidFill>
                                <a:srgbClr val="0070C0"/>
                              </a:solidFill>
                              <a:latin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𝒃𝒄</m:t>
                              </m:r>
                            </m:sub>
                          </m:sSub>
                        </m:e>
                      </m:d>
                      <m:r>
                        <a:rPr lang="en-US" altLang="zh-CN" sz="2800" b="1" i="1">
                          <a:solidFill>
                            <a:srgbClr val="0070C0"/>
                          </a:solidFill>
                          <a:latin typeface="Cambria Math" panose="02040503050406030204" pitchFamily="18" charset="0"/>
                        </a:rPr>
                        <m:t>%</m:t>
                      </m:r>
                      <m:r>
                        <a:rPr lang="en-US" altLang="zh-CN" sz="2800" b="1" i="1">
                          <a:solidFill>
                            <a:srgbClr val="0070C0"/>
                          </a:solidFill>
                          <a:latin typeface="Cambria Math" panose="02040503050406030204" pitchFamily="18" charset="0"/>
                        </a:rPr>
                        <m:t>𝟑</m:t>
                      </m:r>
                    </m:oMath>
                  </m:oMathPara>
                </a14:m>
                <a:endParaRPr lang="en-CN" sz="2800" dirty="0">
                  <a:solidFill>
                    <a:srgbClr val="0070C0"/>
                  </a:solidFill>
                  <a:latin typeface="+mn-ea"/>
                </a:endParaRPr>
              </a:p>
            </p:txBody>
          </p:sp>
        </mc:Choice>
        <mc:Fallback xmlns="">
          <p:sp>
            <p:nvSpPr>
              <p:cNvPr id="7" name="TextBox 6">
                <a:extLst>
                  <a:ext uri="{FF2B5EF4-FFF2-40B4-BE49-F238E27FC236}">
                    <a16:creationId xmlns:a16="http://schemas.microsoft.com/office/drawing/2014/main" id="{3AF3E8A0-6090-4F46-821C-4E18C06060A2}"/>
                  </a:ext>
                </a:extLst>
              </p:cNvPr>
              <p:cNvSpPr txBox="1">
                <a:spLocks noRot="1" noChangeAspect="1" noMove="1" noResize="1" noEditPoints="1" noAdjustHandles="1" noChangeArrowheads="1" noChangeShapeType="1" noTextEdit="1"/>
              </p:cNvSpPr>
              <p:nvPr/>
            </p:nvSpPr>
            <p:spPr>
              <a:xfrm>
                <a:off x="8402595" y="3214646"/>
                <a:ext cx="3138616" cy="1384995"/>
              </a:xfrm>
              <a:prstGeom prst="rect">
                <a:avLst/>
              </a:prstGeom>
              <a:blipFill>
                <a:blip r:embed="rId3"/>
                <a:stretch>
                  <a:fillRect l="-4032" t="-3604" b="-901"/>
                </a:stretch>
              </a:blipFill>
            </p:spPr>
            <p:txBody>
              <a:bodyPr/>
              <a:lstStyle/>
              <a:p>
                <a:r>
                  <a:rPr lang="en-CN">
                    <a:noFill/>
                  </a:rPr>
                  <a:t> </a:t>
                </a:r>
              </a:p>
            </p:txBody>
          </p:sp>
        </mc:Fallback>
      </mc:AlternateContent>
    </p:spTree>
    <p:extLst>
      <p:ext uri="{BB962C8B-B14F-4D97-AF65-F5344CB8AC3E}">
        <p14:creationId xmlns:p14="http://schemas.microsoft.com/office/powerpoint/2010/main" val="1985025054"/>
      </p:ext>
    </p:extLst>
  </p:cSld>
  <p:clrMapOvr>
    <a:masterClrMapping/>
  </p:clrMapOvr>
  <p:transition spd="med">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1" name="图片占位符 160">
            <a:extLst>
              <a:ext uri="{FF2B5EF4-FFF2-40B4-BE49-F238E27FC236}">
                <a16:creationId xmlns:a16="http://schemas.microsoft.com/office/drawing/2014/main" id="{C48609DA-6972-4956-9266-187681445FCE}"/>
              </a:ext>
            </a:extLst>
          </p:cNvPr>
          <p:cNvPicPr>
            <a:picLocks noGrp="1" noChangeAspect="1"/>
          </p:cNvPicPr>
          <p:nvPr>
            <p:ph type="pic" sz="quarter" idx="14"/>
          </p:nvPr>
        </p:nvPicPr>
        <p:blipFill>
          <a:blip r:embed="rId3">
            <a:alphaModFix amt="85000"/>
            <a:extLst>
              <a:ext uri="{28A0092B-C50C-407E-A947-70E740481C1C}">
                <a14:useLocalDpi xmlns:a14="http://schemas.microsoft.com/office/drawing/2010/main" val="0"/>
              </a:ext>
            </a:extLst>
          </a:blip>
          <a:srcRect l="12500" r="12500"/>
          <a:stretch>
            <a:fillRect/>
          </a:stretch>
        </p:blipFill>
        <p:spPr>
          <a:xfrm>
            <a:off x="5656409" y="322405"/>
            <a:ext cx="6540686" cy="6540688"/>
          </a:xfrm>
        </p:spPr>
      </p:pic>
      <p:sp>
        <p:nvSpPr>
          <p:cNvPr id="8" name="文本占位符 7">
            <a:extLst>
              <a:ext uri="{FF2B5EF4-FFF2-40B4-BE49-F238E27FC236}">
                <a16:creationId xmlns:a16="http://schemas.microsoft.com/office/drawing/2014/main" id="{589E7773-34D1-4ECA-9CC9-CDFF8F80188C}"/>
              </a:ext>
            </a:extLst>
          </p:cNvPr>
          <p:cNvSpPr>
            <a:spLocks noGrp="1"/>
          </p:cNvSpPr>
          <p:nvPr>
            <p:ph type="body" sz="quarter" idx="11"/>
          </p:nvPr>
        </p:nvSpPr>
        <p:spPr/>
        <p:txBody>
          <a:bodyPr/>
          <a:lstStyle/>
          <a:p>
            <a:r>
              <a:rPr lang="en-US" altLang="zh-CN" dirty="0">
                <a:solidFill>
                  <a:schemeClr val="bg1">
                    <a:alpha val="84000"/>
                  </a:schemeClr>
                </a:solidFill>
              </a:rPr>
              <a:t>01</a:t>
            </a:r>
            <a:endParaRPr lang="zh-CN" altLang="en-US" dirty="0">
              <a:solidFill>
                <a:schemeClr val="bg1">
                  <a:alpha val="84000"/>
                </a:schemeClr>
              </a:solidFill>
            </a:endParaRPr>
          </a:p>
        </p:txBody>
      </p:sp>
      <p:sp>
        <p:nvSpPr>
          <p:cNvPr id="18" name="文本占位符 17">
            <a:extLst>
              <a:ext uri="{FF2B5EF4-FFF2-40B4-BE49-F238E27FC236}">
                <a16:creationId xmlns:a16="http://schemas.microsoft.com/office/drawing/2014/main" id="{AC76E90D-F894-41B7-A5DB-F6FDDA3FA64D}"/>
              </a:ext>
            </a:extLst>
          </p:cNvPr>
          <p:cNvSpPr>
            <a:spLocks noGrp="1"/>
          </p:cNvSpPr>
          <p:nvPr>
            <p:ph type="body" sz="quarter" idx="12"/>
          </p:nvPr>
        </p:nvSpPr>
        <p:spPr>
          <a:xfrm>
            <a:off x="1296778" y="2278356"/>
            <a:ext cx="4162190" cy="923330"/>
          </a:xfrm>
        </p:spPr>
        <p:txBody>
          <a:bodyPr/>
          <a:lstStyle/>
          <a:p>
            <a:r>
              <a:rPr lang="zh-CN" altLang="en-US" dirty="0"/>
              <a:t>并查集引入</a:t>
            </a:r>
          </a:p>
        </p:txBody>
      </p:sp>
      <p:sp>
        <p:nvSpPr>
          <p:cNvPr id="19" name="文本占位符 18">
            <a:extLst>
              <a:ext uri="{FF2B5EF4-FFF2-40B4-BE49-F238E27FC236}">
                <a16:creationId xmlns:a16="http://schemas.microsoft.com/office/drawing/2014/main" id="{F76A0021-36F6-4D5B-9B28-47968B51F7A9}"/>
              </a:ext>
            </a:extLst>
          </p:cNvPr>
          <p:cNvSpPr>
            <a:spLocks noGrp="1"/>
          </p:cNvSpPr>
          <p:nvPr>
            <p:ph type="body" sz="quarter" idx="13"/>
          </p:nvPr>
        </p:nvSpPr>
        <p:spPr>
          <a:xfrm>
            <a:off x="1166237" y="3602139"/>
            <a:ext cx="4490172" cy="424732"/>
          </a:xfrm>
        </p:spPr>
        <p:txBody>
          <a:bodyPr/>
          <a:lstStyle/>
          <a:p>
            <a:r>
              <a:rPr lang="en-US" altLang="zh-CN" dirty="0"/>
              <a:t>Introduction of Disjoint Set</a:t>
            </a:r>
            <a:endParaRPr lang="zh-CN" altLang="en-US" dirty="0"/>
          </a:p>
        </p:txBody>
      </p:sp>
      <p:grpSp>
        <p:nvGrpSpPr>
          <p:cNvPr id="133" name="组合 132">
            <a:extLst>
              <a:ext uri="{FF2B5EF4-FFF2-40B4-BE49-F238E27FC236}">
                <a16:creationId xmlns:a16="http://schemas.microsoft.com/office/drawing/2014/main" id="{A0B2011B-4140-48AE-BBB7-D7F19C909FA2}"/>
              </a:ext>
            </a:extLst>
          </p:cNvPr>
          <p:cNvGrpSpPr/>
          <p:nvPr/>
        </p:nvGrpSpPr>
        <p:grpSpPr>
          <a:xfrm>
            <a:off x="660400" y="338593"/>
            <a:ext cx="1378010" cy="690656"/>
            <a:chOff x="1585727" y="453077"/>
            <a:chExt cx="374706" cy="187802"/>
          </a:xfrm>
          <a:solidFill>
            <a:schemeClr val="accent1"/>
          </a:solidFill>
        </p:grpSpPr>
        <p:sp>
          <p:nvSpPr>
            <p:cNvPr id="134" name="îśliďe">
              <a:extLst>
                <a:ext uri="{FF2B5EF4-FFF2-40B4-BE49-F238E27FC236}">
                  <a16:creationId xmlns:a16="http://schemas.microsoft.com/office/drawing/2014/main" id="{4C8A7B61-168E-4BAD-8D9E-0633B710C5B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C0341A35-3F46-4A62-9A8D-A318C357567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DC96FC60-ACAD-41BF-BB27-B0A2F8B05944}"/>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979AF681-F78C-41BC-B4FA-C5797CCA7C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5E52256A-E961-4761-862A-E5E6A0A5A0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A926BB29-524F-4388-B68F-7AB7DEBBC2C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E6CE49C1-C82F-4FF7-BABA-E4FCB300005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B7F2B6DF-AA38-4FBA-8598-6B9398B33B7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9" name="弧形 148">
            <a:extLst>
              <a:ext uri="{FF2B5EF4-FFF2-40B4-BE49-F238E27FC236}">
                <a16:creationId xmlns:a16="http://schemas.microsoft.com/office/drawing/2014/main" id="{F77E1A82-A15C-429B-8353-78D7FD89799C}"/>
              </a:ext>
            </a:extLst>
          </p:cNvPr>
          <p:cNvSpPr/>
          <p:nvPr/>
        </p:nvSpPr>
        <p:spPr>
          <a:xfrm>
            <a:off x="533400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Tree>
    <p:extLst>
      <p:ext uri="{BB962C8B-B14F-4D97-AF65-F5344CB8AC3E}">
        <p14:creationId xmlns:p14="http://schemas.microsoft.com/office/powerpoint/2010/main" val="4191356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F9663-E77B-BF41-9C59-2B075D508758}"/>
              </a:ext>
            </a:extLst>
          </p:cNvPr>
          <p:cNvSpPr>
            <a:spLocks noGrp="1"/>
          </p:cNvSpPr>
          <p:nvPr>
            <p:ph type="body" sz="quarter" idx="12"/>
          </p:nvPr>
        </p:nvSpPr>
        <p:spPr/>
        <p:txBody>
          <a:bodyPr/>
          <a:lstStyle/>
          <a:p>
            <a:pPr marL="0" indent="0">
              <a:buNone/>
            </a:pPr>
            <a:r>
              <a:rPr lang="en-CN" dirty="0"/>
              <a:t>负关系表</a:t>
            </a:r>
          </a:p>
        </p:txBody>
      </p:sp>
      <mc:AlternateContent xmlns:mc="http://schemas.openxmlformats.org/markup-compatibility/2006" xmlns:a14="http://schemas.microsoft.com/office/drawing/2010/main">
        <mc:Choice Requires="a14">
          <p:graphicFrame>
            <p:nvGraphicFramePr>
              <p:cNvPr id="3" name="表格 5">
                <a:extLst>
                  <a:ext uri="{FF2B5EF4-FFF2-40B4-BE49-F238E27FC236}">
                    <a16:creationId xmlns:a16="http://schemas.microsoft.com/office/drawing/2014/main" id="{3BE284AC-A3FB-684B-9CE8-BAA9E348F50B}"/>
                  </a:ext>
                </a:extLst>
              </p:cNvPr>
              <p:cNvGraphicFramePr>
                <a:graphicFrameLocks noGrp="1"/>
              </p:cNvGraphicFramePr>
              <p:nvPr>
                <p:extLst>
                  <p:ext uri="{D42A27DB-BD31-4B8C-83A1-F6EECF244321}">
                    <p14:modId xmlns:p14="http://schemas.microsoft.com/office/powerpoint/2010/main" val="1514172214"/>
                  </p:ext>
                </p:extLst>
              </p:nvPr>
            </p:nvGraphicFramePr>
            <p:xfrm>
              <a:off x="2838449" y="1247690"/>
              <a:ext cx="6515101" cy="1969860"/>
            </p:xfrm>
            <a:graphic>
              <a:graphicData uri="http://schemas.openxmlformats.org/drawingml/2006/table">
                <a:tbl>
                  <a:tblPr firstRow="1" bandRow="1">
                    <a:tableStyleId>{5C22544A-7EE6-4342-B048-85BDC9FD1C3A}</a:tableStyleId>
                  </a:tblPr>
                  <a:tblGrid>
                    <a:gridCol w="495301">
                      <a:extLst>
                        <a:ext uri="{9D8B030D-6E8A-4147-A177-3AD203B41FA5}">
                          <a16:colId xmlns:a16="http://schemas.microsoft.com/office/drawing/2014/main" val="3245237453"/>
                        </a:ext>
                      </a:extLst>
                    </a:gridCol>
                    <a:gridCol w="482600">
                      <a:extLst>
                        <a:ext uri="{9D8B030D-6E8A-4147-A177-3AD203B41FA5}">
                          <a16:colId xmlns:a16="http://schemas.microsoft.com/office/drawing/2014/main" val="26060542"/>
                        </a:ext>
                      </a:extLst>
                    </a:gridCol>
                    <a:gridCol w="5537200">
                      <a:extLst>
                        <a:ext uri="{9D8B030D-6E8A-4147-A177-3AD203B41FA5}">
                          <a16:colId xmlns:a16="http://schemas.microsoft.com/office/drawing/2014/main" val="3097096017"/>
                        </a:ext>
                      </a:extLst>
                    </a:gridCol>
                  </a:tblGrid>
                  <a:tr h="49246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𝒂𝒃</m:t>
                                    </m:r>
                                  </m:sub>
                                </m:sSub>
                              </m:oMath>
                            </m:oMathPara>
                          </a14:m>
                          <a:endParaRPr lang="zh-CN" altLang="en-US" sz="200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𝒃𝒂</m:t>
                                    </m:r>
                                  </m:sub>
                                </m:sSub>
                              </m:oMath>
                            </m:oMathPara>
                          </a14:m>
                          <a:endParaRPr lang="zh-CN" altLang="en-US" sz="2000"/>
                        </a:p>
                      </a:txBody>
                      <a:tcPr anchor="ctr"/>
                    </a:tc>
                    <a:tc>
                      <a:txBody>
                        <a:bodyPr/>
                        <a:lstStyle/>
                        <a:p>
                          <a:pPr algn="ctr"/>
                          <a:r>
                            <a:rPr lang="zh-CN" altLang="en-US" sz="2000" dirty="0"/>
                            <a:t>解释</a:t>
                          </a:r>
                        </a:p>
                      </a:txBody>
                      <a:tcPr anchor="ctr"/>
                    </a:tc>
                    <a:extLst>
                      <a:ext uri="{0D108BD9-81ED-4DB2-BD59-A6C34878D82A}">
                        <a16:rowId xmlns:a16="http://schemas.microsoft.com/office/drawing/2014/main" val="3771759270"/>
                      </a:ext>
                    </a:extLst>
                  </a:tr>
                  <a:tr h="492465">
                    <a:tc>
                      <a:txBody>
                        <a:bodyPr/>
                        <a:lstStyle/>
                        <a:p>
                          <a:pPr algn="ctr"/>
                          <a:r>
                            <a:rPr lang="en-US" altLang="zh-CN" sz="2000" b="1"/>
                            <a:t>0</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l"/>
                          <a:r>
                            <a:rPr lang="en-US" altLang="zh-CN" sz="2000" b="1"/>
                            <a:t>a</a:t>
                          </a:r>
                          <a:r>
                            <a:rPr lang="zh-CN" altLang="en-US" sz="2000" b="1"/>
                            <a:t>和</a:t>
                          </a:r>
                          <a:r>
                            <a:rPr lang="en-US" altLang="zh-CN" sz="2000" b="1"/>
                            <a:t>b</a:t>
                          </a:r>
                          <a:r>
                            <a:rPr lang="zh-CN" altLang="en-US" sz="2000" b="1"/>
                            <a:t>是同类</a:t>
                          </a:r>
                          <a:r>
                            <a:rPr lang="en-US" altLang="zh-CN" sz="2000" b="1">
                              <a:sym typeface="Wingdings" panose="05000000000000000000" pitchFamily="2" charset="2"/>
                            </a:rPr>
                            <a:t>b</a:t>
                          </a:r>
                          <a:r>
                            <a:rPr lang="zh-CN" altLang="en-US" sz="2000" b="1"/>
                            <a:t>和</a:t>
                          </a:r>
                          <a:r>
                            <a:rPr lang="en-US" altLang="zh-CN" sz="2000" b="1"/>
                            <a:t>a</a:t>
                          </a:r>
                          <a:r>
                            <a:rPr lang="zh-CN" altLang="en-US" sz="2000" b="1"/>
                            <a:t>是同类</a:t>
                          </a:r>
                        </a:p>
                      </a:txBody>
                      <a:tcPr anchor="ctr"/>
                    </a:tc>
                    <a:extLst>
                      <a:ext uri="{0D108BD9-81ED-4DB2-BD59-A6C34878D82A}">
                        <a16:rowId xmlns:a16="http://schemas.microsoft.com/office/drawing/2014/main" val="3567450544"/>
                      </a:ext>
                    </a:extLst>
                  </a:tr>
                  <a:tr h="492465">
                    <a:tc>
                      <a:txBody>
                        <a:bodyPr/>
                        <a:lstStyle/>
                        <a:p>
                          <a:pPr algn="ctr"/>
                          <a:r>
                            <a:rPr lang="en-US" altLang="zh-CN" sz="2000" b="1"/>
                            <a:t>1</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l"/>
                          <a:r>
                            <a:rPr lang="en-US" altLang="zh-CN" sz="2000" b="1"/>
                            <a:t>a</a:t>
                          </a:r>
                          <a:r>
                            <a:rPr lang="zh-CN" altLang="en-US" sz="2000" b="1"/>
                            <a:t>吃</a:t>
                          </a:r>
                          <a:r>
                            <a:rPr lang="en-US" altLang="zh-CN" sz="2000" b="1"/>
                            <a:t>b</a:t>
                          </a:r>
                          <a:r>
                            <a:rPr lang="en-US" altLang="zh-CN" sz="2000" b="1">
                              <a:sym typeface="Wingdings" panose="05000000000000000000" pitchFamily="2" charset="2"/>
                            </a:rPr>
                            <a:t>b</a:t>
                          </a:r>
                          <a:r>
                            <a:rPr lang="zh-CN" altLang="en-US" sz="2000" b="1">
                              <a:sym typeface="Wingdings" panose="05000000000000000000" pitchFamily="2" charset="2"/>
                            </a:rPr>
                            <a:t>被</a:t>
                          </a:r>
                          <a:r>
                            <a:rPr lang="en-US" altLang="zh-CN" sz="2000" b="1">
                              <a:sym typeface="Wingdings" panose="05000000000000000000" pitchFamily="2" charset="2"/>
                            </a:rPr>
                            <a:t>a</a:t>
                          </a:r>
                          <a:r>
                            <a:rPr lang="zh-CN" altLang="en-US" sz="2000" b="1">
                              <a:sym typeface="Wingdings" panose="05000000000000000000" pitchFamily="2" charset="2"/>
                            </a:rPr>
                            <a:t>吃</a:t>
                          </a:r>
                          <a:endParaRPr lang="zh-CN" altLang="en-US" sz="2000" b="1"/>
                        </a:p>
                      </a:txBody>
                      <a:tcPr anchor="ctr"/>
                    </a:tc>
                    <a:extLst>
                      <a:ext uri="{0D108BD9-81ED-4DB2-BD59-A6C34878D82A}">
                        <a16:rowId xmlns:a16="http://schemas.microsoft.com/office/drawing/2014/main" val="1516178734"/>
                      </a:ext>
                    </a:extLst>
                  </a:tr>
                  <a:tr h="492465">
                    <a:tc>
                      <a:txBody>
                        <a:bodyPr/>
                        <a:lstStyle/>
                        <a:p>
                          <a:pPr algn="ctr"/>
                          <a:r>
                            <a:rPr lang="en-US" altLang="zh-CN" sz="2000" b="1"/>
                            <a:t>2</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l"/>
                          <a:r>
                            <a:rPr lang="en-US" altLang="zh-CN" sz="2000" b="1" dirty="0">
                              <a:sym typeface="Wingdings" panose="05000000000000000000" pitchFamily="2" charset="2"/>
                            </a:rPr>
                            <a:t>a</a:t>
                          </a:r>
                          <a:r>
                            <a:rPr lang="zh-CN" altLang="en-US" sz="2000" b="1" dirty="0">
                              <a:sym typeface="Wingdings" panose="05000000000000000000" pitchFamily="2" charset="2"/>
                            </a:rPr>
                            <a:t>被</a:t>
                          </a:r>
                          <a:r>
                            <a:rPr lang="en-US" altLang="zh-CN" sz="2000" b="1" dirty="0">
                              <a:sym typeface="Wingdings" panose="05000000000000000000" pitchFamily="2" charset="2"/>
                            </a:rPr>
                            <a:t>b</a:t>
                          </a:r>
                          <a:r>
                            <a:rPr lang="zh-CN" altLang="en-US" sz="2000" b="1" dirty="0">
                              <a:sym typeface="Wingdings" panose="05000000000000000000" pitchFamily="2" charset="2"/>
                            </a:rPr>
                            <a:t>吃</a:t>
                          </a:r>
                          <a:r>
                            <a:rPr lang="en-US" altLang="zh-CN" sz="2000" b="1" dirty="0">
                              <a:sym typeface="Wingdings" panose="05000000000000000000" pitchFamily="2" charset="2"/>
                            </a:rPr>
                            <a:t>b</a:t>
                          </a:r>
                          <a:r>
                            <a:rPr lang="zh-CN" altLang="en-US" sz="2000" b="1" dirty="0">
                              <a:sym typeface="Wingdings" panose="05000000000000000000" pitchFamily="2" charset="2"/>
                            </a:rPr>
                            <a:t>吃</a:t>
                          </a:r>
                          <a:r>
                            <a:rPr lang="en-US" altLang="zh-CN" sz="2000" b="1" dirty="0">
                              <a:sym typeface="Wingdings" panose="05000000000000000000" pitchFamily="2" charset="2"/>
                            </a:rPr>
                            <a:t>a</a:t>
                          </a:r>
                          <a:endParaRPr lang="zh-CN" altLang="en-US" sz="2000" b="1" dirty="0"/>
                        </a:p>
                      </a:txBody>
                      <a:tcPr anchor="ctr"/>
                    </a:tc>
                    <a:extLst>
                      <a:ext uri="{0D108BD9-81ED-4DB2-BD59-A6C34878D82A}">
                        <a16:rowId xmlns:a16="http://schemas.microsoft.com/office/drawing/2014/main" val="3457439643"/>
                      </a:ext>
                    </a:extLst>
                  </a:tr>
                </a:tbl>
              </a:graphicData>
            </a:graphic>
          </p:graphicFrame>
        </mc:Choice>
        <mc:Fallback xmlns="">
          <p:graphicFrame>
            <p:nvGraphicFramePr>
              <p:cNvPr id="3" name="表格 5">
                <a:extLst>
                  <a:ext uri="{FF2B5EF4-FFF2-40B4-BE49-F238E27FC236}">
                    <a16:creationId xmlns:a16="http://schemas.microsoft.com/office/drawing/2014/main" id="{3BE284AC-A3FB-684B-9CE8-BAA9E348F50B}"/>
                  </a:ext>
                </a:extLst>
              </p:cNvPr>
              <p:cNvGraphicFramePr>
                <a:graphicFrameLocks noGrp="1"/>
              </p:cNvGraphicFramePr>
              <p:nvPr>
                <p:extLst>
                  <p:ext uri="{D42A27DB-BD31-4B8C-83A1-F6EECF244321}">
                    <p14:modId xmlns:p14="http://schemas.microsoft.com/office/powerpoint/2010/main" val="1514172214"/>
                  </p:ext>
                </p:extLst>
              </p:nvPr>
            </p:nvGraphicFramePr>
            <p:xfrm>
              <a:off x="2838449" y="1247690"/>
              <a:ext cx="6515101" cy="1969860"/>
            </p:xfrm>
            <a:graphic>
              <a:graphicData uri="http://schemas.openxmlformats.org/drawingml/2006/table">
                <a:tbl>
                  <a:tblPr firstRow="1" bandRow="1">
                    <a:tableStyleId>{5C22544A-7EE6-4342-B048-85BDC9FD1C3A}</a:tableStyleId>
                  </a:tblPr>
                  <a:tblGrid>
                    <a:gridCol w="495301">
                      <a:extLst>
                        <a:ext uri="{9D8B030D-6E8A-4147-A177-3AD203B41FA5}">
                          <a16:colId xmlns:a16="http://schemas.microsoft.com/office/drawing/2014/main" val="3245237453"/>
                        </a:ext>
                      </a:extLst>
                    </a:gridCol>
                    <a:gridCol w="482600">
                      <a:extLst>
                        <a:ext uri="{9D8B030D-6E8A-4147-A177-3AD203B41FA5}">
                          <a16:colId xmlns:a16="http://schemas.microsoft.com/office/drawing/2014/main" val="26060542"/>
                        </a:ext>
                      </a:extLst>
                    </a:gridCol>
                    <a:gridCol w="5537200">
                      <a:extLst>
                        <a:ext uri="{9D8B030D-6E8A-4147-A177-3AD203B41FA5}">
                          <a16:colId xmlns:a16="http://schemas.microsoft.com/office/drawing/2014/main" val="3097096017"/>
                        </a:ext>
                      </a:extLst>
                    </a:gridCol>
                  </a:tblGrid>
                  <a:tr h="492465">
                    <a:tc>
                      <a:txBody>
                        <a:bodyPr/>
                        <a:lstStyle/>
                        <a:p>
                          <a:endParaRPr lang="en-CN"/>
                        </a:p>
                      </a:txBody>
                      <a:tcPr anchor="ctr">
                        <a:blipFill>
                          <a:blip r:embed="rId2"/>
                          <a:stretch>
                            <a:fillRect l="-2564" t="-2564" r="-1223077" b="-312821"/>
                          </a:stretch>
                        </a:blipFill>
                      </a:tcPr>
                    </a:tc>
                    <a:tc>
                      <a:txBody>
                        <a:bodyPr/>
                        <a:lstStyle/>
                        <a:p>
                          <a:endParaRPr lang="en-CN"/>
                        </a:p>
                      </a:txBody>
                      <a:tcPr anchor="ctr">
                        <a:blipFill>
                          <a:blip r:embed="rId2"/>
                          <a:stretch>
                            <a:fillRect l="-105263" t="-2564" r="-1155263" b="-312821"/>
                          </a:stretch>
                        </a:blipFill>
                      </a:tcPr>
                    </a:tc>
                    <a:tc>
                      <a:txBody>
                        <a:bodyPr/>
                        <a:lstStyle/>
                        <a:p>
                          <a:pPr algn="ctr"/>
                          <a:r>
                            <a:rPr lang="zh-CN" altLang="en-US" sz="2000" dirty="0"/>
                            <a:t>解释</a:t>
                          </a:r>
                        </a:p>
                      </a:txBody>
                      <a:tcPr anchor="ctr"/>
                    </a:tc>
                    <a:extLst>
                      <a:ext uri="{0D108BD9-81ED-4DB2-BD59-A6C34878D82A}">
                        <a16:rowId xmlns:a16="http://schemas.microsoft.com/office/drawing/2014/main" val="3771759270"/>
                      </a:ext>
                    </a:extLst>
                  </a:tr>
                  <a:tr h="492465">
                    <a:tc>
                      <a:txBody>
                        <a:bodyPr/>
                        <a:lstStyle/>
                        <a:p>
                          <a:pPr algn="ctr"/>
                          <a:r>
                            <a:rPr lang="en-US" altLang="zh-CN" sz="2000" b="1"/>
                            <a:t>0</a:t>
                          </a:r>
                          <a:endParaRPr lang="zh-CN" altLang="en-US" sz="2000" b="1"/>
                        </a:p>
                      </a:txBody>
                      <a:tcPr anchor="ctr"/>
                    </a:tc>
                    <a:tc>
                      <a:txBody>
                        <a:bodyPr/>
                        <a:lstStyle/>
                        <a:p>
                          <a:pPr algn="ctr"/>
                          <a:r>
                            <a:rPr lang="en-US" altLang="zh-CN" sz="2000" b="1"/>
                            <a:t>0</a:t>
                          </a:r>
                          <a:endParaRPr lang="zh-CN" altLang="en-US" sz="2000" b="1"/>
                        </a:p>
                      </a:txBody>
                      <a:tcPr anchor="ctr"/>
                    </a:tc>
                    <a:tc>
                      <a:txBody>
                        <a:bodyPr/>
                        <a:lstStyle/>
                        <a:p>
                          <a:pPr algn="l"/>
                          <a:r>
                            <a:rPr lang="en-US" altLang="zh-CN" sz="2000" b="1"/>
                            <a:t>a</a:t>
                          </a:r>
                          <a:r>
                            <a:rPr lang="zh-CN" altLang="en-US" sz="2000" b="1"/>
                            <a:t>和</a:t>
                          </a:r>
                          <a:r>
                            <a:rPr lang="en-US" altLang="zh-CN" sz="2000" b="1"/>
                            <a:t>b</a:t>
                          </a:r>
                          <a:r>
                            <a:rPr lang="zh-CN" altLang="en-US" sz="2000" b="1"/>
                            <a:t>是同类</a:t>
                          </a:r>
                          <a:r>
                            <a:rPr lang="en-US" altLang="zh-CN" sz="2000" b="1">
                              <a:sym typeface="Wingdings" panose="05000000000000000000" pitchFamily="2" charset="2"/>
                            </a:rPr>
                            <a:t>b</a:t>
                          </a:r>
                          <a:r>
                            <a:rPr lang="zh-CN" altLang="en-US" sz="2000" b="1"/>
                            <a:t>和</a:t>
                          </a:r>
                          <a:r>
                            <a:rPr lang="en-US" altLang="zh-CN" sz="2000" b="1"/>
                            <a:t>a</a:t>
                          </a:r>
                          <a:r>
                            <a:rPr lang="zh-CN" altLang="en-US" sz="2000" b="1"/>
                            <a:t>是同类</a:t>
                          </a:r>
                        </a:p>
                      </a:txBody>
                      <a:tcPr anchor="ctr"/>
                    </a:tc>
                    <a:extLst>
                      <a:ext uri="{0D108BD9-81ED-4DB2-BD59-A6C34878D82A}">
                        <a16:rowId xmlns:a16="http://schemas.microsoft.com/office/drawing/2014/main" val="3567450544"/>
                      </a:ext>
                    </a:extLst>
                  </a:tr>
                  <a:tr h="492465">
                    <a:tc>
                      <a:txBody>
                        <a:bodyPr/>
                        <a:lstStyle/>
                        <a:p>
                          <a:pPr algn="ctr"/>
                          <a:r>
                            <a:rPr lang="en-US" altLang="zh-CN" sz="2000" b="1"/>
                            <a:t>1</a:t>
                          </a:r>
                          <a:endParaRPr lang="zh-CN" altLang="en-US" sz="2000" b="1"/>
                        </a:p>
                      </a:txBody>
                      <a:tcPr anchor="ctr"/>
                    </a:tc>
                    <a:tc>
                      <a:txBody>
                        <a:bodyPr/>
                        <a:lstStyle/>
                        <a:p>
                          <a:pPr algn="ctr"/>
                          <a:r>
                            <a:rPr lang="en-US" altLang="zh-CN" sz="2000" b="1"/>
                            <a:t>2</a:t>
                          </a:r>
                          <a:endParaRPr lang="zh-CN" altLang="en-US" sz="2000" b="1"/>
                        </a:p>
                      </a:txBody>
                      <a:tcPr anchor="ctr"/>
                    </a:tc>
                    <a:tc>
                      <a:txBody>
                        <a:bodyPr/>
                        <a:lstStyle/>
                        <a:p>
                          <a:pPr algn="l"/>
                          <a:r>
                            <a:rPr lang="en-US" altLang="zh-CN" sz="2000" b="1"/>
                            <a:t>a</a:t>
                          </a:r>
                          <a:r>
                            <a:rPr lang="zh-CN" altLang="en-US" sz="2000" b="1"/>
                            <a:t>吃</a:t>
                          </a:r>
                          <a:r>
                            <a:rPr lang="en-US" altLang="zh-CN" sz="2000" b="1"/>
                            <a:t>b</a:t>
                          </a:r>
                          <a:r>
                            <a:rPr lang="en-US" altLang="zh-CN" sz="2000" b="1">
                              <a:sym typeface="Wingdings" panose="05000000000000000000" pitchFamily="2" charset="2"/>
                            </a:rPr>
                            <a:t>b</a:t>
                          </a:r>
                          <a:r>
                            <a:rPr lang="zh-CN" altLang="en-US" sz="2000" b="1">
                              <a:sym typeface="Wingdings" panose="05000000000000000000" pitchFamily="2" charset="2"/>
                            </a:rPr>
                            <a:t>被</a:t>
                          </a:r>
                          <a:r>
                            <a:rPr lang="en-US" altLang="zh-CN" sz="2000" b="1">
                              <a:sym typeface="Wingdings" panose="05000000000000000000" pitchFamily="2" charset="2"/>
                            </a:rPr>
                            <a:t>a</a:t>
                          </a:r>
                          <a:r>
                            <a:rPr lang="zh-CN" altLang="en-US" sz="2000" b="1">
                              <a:sym typeface="Wingdings" panose="05000000000000000000" pitchFamily="2" charset="2"/>
                            </a:rPr>
                            <a:t>吃</a:t>
                          </a:r>
                          <a:endParaRPr lang="zh-CN" altLang="en-US" sz="2000" b="1"/>
                        </a:p>
                      </a:txBody>
                      <a:tcPr anchor="ctr"/>
                    </a:tc>
                    <a:extLst>
                      <a:ext uri="{0D108BD9-81ED-4DB2-BD59-A6C34878D82A}">
                        <a16:rowId xmlns:a16="http://schemas.microsoft.com/office/drawing/2014/main" val="1516178734"/>
                      </a:ext>
                    </a:extLst>
                  </a:tr>
                  <a:tr h="492465">
                    <a:tc>
                      <a:txBody>
                        <a:bodyPr/>
                        <a:lstStyle/>
                        <a:p>
                          <a:pPr algn="ctr"/>
                          <a:r>
                            <a:rPr lang="en-US" altLang="zh-CN" sz="2000" b="1"/>
                            <a:t>2</a:t>
                          </a:r>
                          <a:endParaRPr lang="zh-CN" altLang="en-US" sz="2000" b="1"/>
                        </a:p>
                      </a:txBody>
                      <a:tcPr anchor="ctr"/>
                    </a:tc>
                    <a:tc>
                      <a:txBody>
                        <a:bodyPr/>
                        <a:lstStyle/>
                        <a:p>
                          <a:pPr algn="ctr"/>
                          <a:r>
                            <a:rPr lang="en-US" altLang="zh-CN" sz="2000" b="1"/>
                            <a:t>1</a:t>
                          </a:r>
                          <a:endParaRPr lang="zh-CN" altLang="en-US" sz="2000" b="1"/>
                        </a:p>
                      </a:txBody>
                      <a:tcPr anchor="ctr"/>
                    </a:tc>
                    <a:tc>
                      <a:txBody>
                        <a:bodyPr/>
                        <a:lstStyle/>
                        <a:p>
                          <a:pPr algn="l"/>
                          <a:r>
                            <a:rPr lang="en-US" altLang="zh-CN" sz="2000" b="1" dirty="0">
                              <a:sym typeface="Wingdings" panose="05000000000000000000" pitchFamily="2" charset="2"/>
                            </a:rPr>
                            <a:t>a</a:t>
                          </a:r>
                          <a:r>
                            <a:rPr lang="zh-CN" altLang="en-US" sz="2000" b="1" dirty="0">
                              <a:sym typeface="Wingdings" panose="05000000000000000000" pitchFamily="2" charset="2"/>
                            </a:rPr>
                            <a:t>被</a:t>
                          </a:r>
                          <a:r>
                            <a:rPr lang="en-US" altLang="zh-CN" sz="2000" b="1" dirty="0">
                              <a:sym typeface="Wingdings" panose="05000000000000000000" pitchFamily="2" charset="2"/>
                            </a:rPr>
                            <a:t>b</a:t>
                          </a:r>
                          <a:r>
                            <a:rPr lang="zh-CN" altLang="en-US" sz="2000" b="1" dirty="0">
                              <a:sym typeface="Wingdings" panose="05000000000000000000" pitchFamily="2" charset="2"/>
                            </a:rPr>
                            <a:t>吃</a:t>
                          </a:r>
                          <a:r>
                            <a:rPr lang="en-US" altLang="zh-CN" sz="2000" b="1" dirty="0">
                              <a:sym typeface="Wingdings" panose="05000000000000000000" pitchFamily="2" charset="2"/>
                            </a:rPr>
                            <a:t>b</a:t>
                          </a:r>
                          <a:r>
                            <a:rPr lang="zh-CN" altLang="en-US" sz="2000" b="1" dirty="0">
                              <a:sym typeface="Wingdings" panose="05000000000000000000" pitchFamily="2" charset="2"/>
                            </a:rPr>
                            <a:t>吃</a:t>
                          </a:r>
                          <a:r>
                            <a:rPr lang="en-US" altLang="zh-CN" sz="2000" b="1" dirty="0">
                              <a:sym typeface="Wingdings" panose="05000000000000000000" pitchFamily="2" charset="2"/>
                            </a:rPr>
                            <a:t>a</a:t>
                          </a:r>
                          <a:endParaRPr lang="zh-CN" altLang="en-US" sz="2000" b="1" dirty="0"/>
                        </a:p>
                      </a:txBody>
                      <a:tcPr anchor="ctr"/>
                    </a:tc>
                    <a:extLst>
                      <a:ext uri="{0D108BD9-81ED-4DB2-BD59-A6C34878D82A}">
                        <a16:rowId xmlns:a16="http://schemas.microsoft.com/office/drawing/2014/main" val="3457439643"/>
                      </a:ext>
                    </a:extLst>
                  </a:tr>
                </a:tbl>
              </a:graphicData>
            </a:graphic>
          </p:graphicFrame>
        </mc:Fallback>
      </mc:AlternateContent>
      <p:sp>
        <p:nvSpPr>
          <p:cNvPr id="4" name="Down Arrow 3">
            <a:extLst>
              <a:ext uri="{FF2B5EF4-FFF2-40B4-BE49-F238E27FC236}">
                <a16:creationId xmlns:a16="http://schemas.microsoft.com/office/drawing/2014/main" id="{5C114C32-065D-6C40-8399-A54B524F91E1}"/>
              </a:ext>
            </a:extLst>
          </p:cNvPr>
          <p:cNvSpPr/>
          <p:nvPr/>
        </p:nvSpPr>
        <p:spPr>
          <a:xfrm>
            <a:off x="5288692" y="3429000"/>
            <a:ext cx="963827" cy="74758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58A064-3B8C-B449-8921-7E73DF00DA3E}"/>
                  </a:ext>
                </a:extLst>
              </p:cNvPr>
              <p:cNvSpPr txBox="1"/>
              <p:nvPr/>
            </p:nvSpPr>
            <p:spPr>
              <a:xfrm>
                <a:off x="3061385" y="4409981"/>
                <a:ext cx="5418439" cy="1569660"/>
              </a:xfrm>
              <a:prstGeom prst="rect">
                <a:avLst/>
              </a:prstGeom>
              <a:noFill/>
            </p:spPr>
            <p:txBody>
              <a:bodyPr wrap="square" rtlCol="0">
                <a:spAutoFit/>
              </a:bodyPr>
              <a:lstStyle/>
              <a:p>
                <a:pPr algn="ctr">
                  <a:lnSpc>
                    <a:spcPct val="150000"/>
                  </a:lnSpc>
                </a:pPr>
                <a:r>
                  <a:rPr lang="zh-CN" altLang="en-US" sz="2400" dirty="0"/>
                  <a:t>负关系公式</a:t>
                </a:r>
                <a:endParaRPr lang="en-US" altLang="zh-CN" sz="2400" dirty="0"/>
              </a:p>
              <a:p>
                <a:pPr algn="ctr">
                  <a:lnSpc>
                    <a:spcPct val="150000"/>
                  </a:lnSpc>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a:solidFill>
                                <a:srgbClr val="0070C0"/>
                              </a:solidFill>
                              <a:latin typeface="Cambria Math" panose="02040503050406030204" pitchFamily="18" charset="0"/>
                            </a:rPr>
                            <m:t>𝒓</m:t>
                          </m:r>
                        </m:e>
                        <m:sub>
                          <m:r>
                            <a:rPr lang="zh-CN" altLang="en-US" sz="2400" b="1" i="1">
                              <a:solidFill>
                                <a:srgbClr val="0070C0"/>
                              </a:solidFill>
                              <a:latin typeface="Cambria Math" panose="02040503050406030204" pitchFamily="18" charset="0"/>
                            </a:rPr>
                            <m:t>𝒃𝒂</m:t>
                          </m:r>
                        </m:sub>
                      </m:sSub>
                      <m:r>
                        <a:rPr lang="en-US" altLang="zh-CN" sz="2400" b="1" i="1">
                          <a:solidFill>
                            <a:srgbClr val="0070C0"/>
                          </a:solidFill>
                          <a:latin typeface="Cambria Math" panose="02040503050406030204" pitchFamily="18" charset="0"/>
                        </a:rPr>
                        <m:t>=⊖</m:t>
                      </m:r>
                      <m:sSub>
                        <m:sSubPr>
                          <m:ctrlPr>
                            <a:rPr lang="en-US" altLang="zh-CN" sz="2400" b="1" i="1">
                              <a:solidFill>
                                <a:srgbClr val="0070C0"/>
                              </a:solidFill>
                              <a:latin typeface="Cambria Math" panose="02040503050406030204" pitchFamily="18" charset="0"/>
                            </a:rPr>
                          </m:ctrlPr>
                        </m:sSubPr>
                        <m:e>
                          <m:r>
                            <a:rPr lang="en-US" altLang="zh-CN" sz="2400" b="1" i="1">
                              <a:solidFill>
                                <a:srgbClr val="0070C0"/>
                              </a:solidFill>
                              <a:latin typeface="Cambria Math" panose="02040503050406030204" pitchFamily="18" charset="0"/>
                            </a:rPr>
                            <m:t>𝒓</m:t>
                          </m:r>
                        </m:e>
                        <m:sub>
                          <m:r>
                            <a:rPr lang="en-US" altLang="zh-CN" sz="2400" b="1" i="1">
                              <a:solidFill>
                                <a:srgbClr val="0070C0"/>
                              </a:solidFill>
                              <a:latin typeface="Cambria Math" panose="02040503050406030204" pitchFamily="18" charset="0"/>
                            </a:rPr>
                            <m:t>𝒂𝒃</m:t>
                          </m:r>
                        </m:sub>
                      </m:sSub>
                      <m:r>
                        <a:rPr lang="en-US" altLang="zh-CN" sz="2400" b="1" i="1">
                          <a:solidFill>
                            <a:srgbClr val="0070C0"/>
                          </a:solidFill>
                          <a:latin typeface="Cambria Math" panose="02040503050406030204" pitchFamily="18" charset="0"/>
                        </a:rPr>
                        <m:t>=</m:t>
                      </m:r>
                      <m:d>
                        <m:dPr>
                          <m:ctrlPr>
                            <a:rPr lang="en-US" altLang="zh-CN" sz="2400" b="1" i="1">
                              <a:solidFill>
                                <a:srgbClr val="0070C0"/>
                              </a:solidFill>
                              <a:latin typeface="Cambria Math" panose="02040503050406030204" pitchFamily="18" charset="0"/>
                            </a:rPr>
                          </m:ctrlPr>
                        </m:dPr>
                        <m:e>
                          <m:r>
                            <a:rPr lang="en-US" altLang="zh-CN" sz="2400" b="1" i="1">
                              <a:solidFill>
                                <a:srgbClr val="0070C0"/>
                              </a:solidFill>
                              <a:latin typeface="Cambria Math" panose="02040503050406030204" pitchFamily="18" charset="0"/>
                            </a:rPr>
                            <m:t>𝟑</m:t>
                          </m:r>
                          <m:r>
                            <a:rPr lang="en-US" altLang="zh-CN" sz="2400" b="1" i="1">
                              <a:solidFill>
                                <a:srgbClr val="0070C0"/>
                              </a:solidFill>
                              <a:latin typeface="Cambria Math" panose="02040503050406030204" pitchFamily="18" charset="0"/>
                            </a:rPr>
                            <m:t>−</m:t>
                          </m:r>
                          <m:sSub>
                            <m:sSubPr>
                              <m:ctrlPr>
                                <a:rPr lang="en-US" altLang="zh-CN" sz="2400" b="1" i="1">
                                  <a:solidFill>
                                    <a:srgbClr val="0070C0"/>
                                  </a:solidFill>
                                  <a:latin typeface="Cambria Math" panose="02040503050406030204" pitchFamily="18" charset="0"/>
                                </a:rPr>
                              </m:ctrlPr>
                            </m:sSubPr>
                            <m:e>
                              <m:r>
                                <a:rPr lang="en-US" altLang="zh-CN" sz="2400" b="1" i="1">
                                  <a:solidFill>
                                    <a:srgbClr val="0070C0"/>
                                  </a:solidFill>
                                  <a:latin typeface="Cambria Math" panose="02040503050406030204" pitchFamily="18" charset="0"/>
                                </a:rPr>
                                <m:t>𝒓</m:t>
                              </m:r>
                            </m:e>
                            <m:sub>
                              <m:r>
                                <a:rPr lang="en-US" altLang="zh-CN" sz="2400" b="1" i="1">
                                  <a:solidFill>
                                    <a:srgbClr val="0070C0"/>
                                  </a:solidFill>
                                  <a:latin typeface="Cambria Math" panose="02040503050406030204" pitchFamily="18" charset="0"/>
                                </a:rPr>
                                <m:t>𝒂𝒃</m:t>
                              </m:r>
                            </m:sub>
                          </m:sSub>
                        </m:e>
                      </m:d>
                      <m:r>
                        <a:rPr lang="en-US" altLang="zh-CN" sz="2400" b="1" i="1">
                          <a:solidFill>
                            <a:srgbClr val="0070C0"/>
                          </a:solidFill>
                          <a:latin typeface="Cambria Math" panose="02040503050406030204" pitchFamily="18" charset="0"/>
                        </a:rPr>
                        <m:t>%</m:t>
                      </m:r>
                      <m:r>
                        <a:rPr lang="en-US" altLang="zh-CN" sz="2400" b="1" i="1">
                          <a:solidFill>
                            <a:srgbClr val="0070C0"/>
                          </a:solidFill>
                          <a:latin typeface="Cambria Math" panose="02040503050406030204" pitchFamily="18" charset="0"/>
                        </a:rPr>
                        <m:t>𝟑</m:t>
                      </m:r>
                    </m:oMath>
                  </m:oMathPara>
                </a14:m>
                <a:endParaRPr lang="zh-CN" altLang="en-US" sz="2400" b="1" dirty="0">
                  <a:solidFill>
                    <a:srgbClr val="0070C0"/>
                  </a:solidFill>
                </a:endParaRPr>
              </a:p>
              <a:p>
                <a:pPr algn="l"/>
                <a:endParaRPr lang="en-CN" sz="2400" dirty="0">
                  <a:latin typeface="+mn-ea"/>
                </a:endParaRPr>
              </a:p>
            </p:txBody>
          </p:sp>
        </mc:Choice>
        <mc:Fallback xmlns="">
          <p:sp>
            <p:nvSpPr>
              <p:cNvPr id="5" name="TextBox 4">
                <a:extLst>
                  <a:ext uri="{FF2B5EF4-FFF2-40B4-BE49-F238E27FC236}">
                    <a16:creationId xmlns:a16="http://schemas.microsoft.com/office/drawing/2014/main" id="{CC58A064-3B8C-B449-8921-7E73DF00DA3E}"/>
                  </a:ext>
                </a:extLst>
              </p:cNvPr>
              <p:cNvSpPr txBox="1">
                <a:spLocks noRot="1" noChangeAspect="1" noMove="1" noResize="1" noEditPoints="1" noAdjustHandles="1" noChangeArrowheads="1" noChangeShapeType="1" noTextEdit="1"/>
              </p:cNvSpPr>
              <p:nvPr/>
            </p:nvSpPr>
            <p:spPr>
              <a:xfrm>
                <a:off x="3061385" y="4409981"/>
                <a:ext cx="5418439" cy="1569660"/>
              </a:xfrm>
              <a:prstGeom prst="rect">
                <a:avLst/>
              </a:prstGeom>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547101430"/>
      </p:ext>
    </p:extLst>
  </p:cSld>
  <p:clrMapOvr>
    <a:masterClrMapping/>
  </p:clrMapOvr>
  <p:transition spd="med">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EED2B-9E17-6948-A3A8-CC1A1DC6B832}"/>
              </a:ext>
            </a:extLst>
          </p:cNvPr>
          <p:cNvSpPr>
            <a:spLocks noGrp="1"/>
          </p:cNvSpPr>
          <p:nvPr>
            <p:ph type="body" sz="quarter" idx="12"/>
          </p:nvPr>
        </p:nvSpPr>
        <p:spPr/>
        <p:txBody>
          <a:bodyPr/>
          <a:lstStyle/>
          <a:p>
            <a:pPr marL="0" indent="0">
              <a:buNone/>
            </a:pPr>
            <a:r>
              <a:rPr lang="en-CN" dirty="0"/>
              <a:t>算法设计</a:t>
            </a:r>
          </a:p>
        </p:txBody>
      </p:sp>
      <p:pic>
        <p:nvPicPr>
          <p:cNvPr id="3" name="图片 8">
            <a:extLst>
              <a:ext uri="{FF2B5EF4-FFF2-40B4-BE49-F238E27FC236}">
                <a16:creationId xmlns:a16="http://schemas.microsoft.com/office/drawing/2014/main" id="{ECFE291C-9DB0-1643-968B-2F0FDC837FBE}"/>
              </a:ext>
            </a:extLst>
          </p:cNvPr>
          <p:cNvPicPr>
            <a:picLocks noChangeAspect="1"/>
          </p:cNvPicPr>
          <p:nvPr/>
        </p:nvPicPr>
        <p:blipFill>
          <a:blip r:embed="rId2"/>
          <a:stretch>
            <a:fillRect/>
          </a:stretch>
        </p:blipFill>
        <p:spPr>
          <a:xfrm>
            <a:off x="566962" y="1072400"/>
            <a:ext cx="10852060" cy="4713199"/>
          </a:xfrm>
          <a:prstGeom prst="rect">
            <a:avLst/>
          </a:prstGeom>
        </p:spPr>
      </p:pic>
      <p:sp>
        <p:nvSpPr>
          <p:cNvPr id="4" name="文本框 11">
            <a:extLst>
              <a:ext uri="{FF2B5EF4-FFF2-40B4-BE49-F238E27FC236}">
                <a16:creationId xmlns:a16="http://schemas.microsoft.com/office/drawing/2014/main" id="{001A4B94-BA4D-DD4B-8622-1D3FE8B81AAD}"/>
              </a:ext>
            </a:extLst>
          </p:cNvPr>
          <p:cNvSpPr txBox="1"/>
          <p:nvPr/>
        </p:nvSpPr>
        <p:spPr>
          <a:xfrm>
            <a:off x="8909343" y="4762242"/>
            <a:ext cx="2509679" cy="369332"/>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altLang="zh-CN" b="1" dirty="0">
                <a:solidFill>
                  <a:srgbClr val="FF0000"/>
                </a:solidFill>
              </a:rPr>
              <a:t>find</a:t>
            </a:r>
            <a:r>
              <a:rPr lang="zh-CN" altLang="en-US" b="1" dirty="0">
                <a:solidFill>
                  <a:srgbClr val="FF0000"/>
                </a:solidFill>
              </a:rPr>
              <a:t>操作动态更新关系</a:t>
            </a:r>
          </a:p>
        </p:txBody>
      </p:sp>
      <p:sp>
        <p:nvSpPr>
          <p:cNvPr id="5" name="椭圆 16">
            <a:extLst>
              <a:ext uri="{FF2B5EF4-FFF2-40B4-BE49-F238E27FC236}">
                <a16:creationId xmlns:a16="http://schemas.microsoft.com/office/drawing/2014/main" id="{1666ACA1-52E5-B341-839A-5BDA732BB4E5}"/>
              </a:ext>
            </a:extLst>
          </p:cNvPr>
          <p:cNvSpPr/>
          <p:nvPr/>
        </p:nvSpPr>
        <p:spPr>
          <a:xfrm>
            <a:off x="9590365" y="3534032"/>
            <a:ext cx="1445598" cy="9261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5">
            <a:extLst>
              <a:ext uri="{FF2B5EF4-FFF2-40B4-BE49-F238E27FC236}">
                <a16:creationId xmlns:a16="http://schemas.microsoft.com/office/drawing/2014/main" id="{B1C43628-E150-2448-B824-3B2316ED4736}"/>
              </a:ext>
            </a:extLst>
          </p:cNvPr>
          <p:cNvSpPr/>
          <p:nvPr/>
        </p:nvSpPr>
        <p:spPr>
          <a:xfrm>
            <a:off x="9620905" y="1840164"/>
            <a:ext cx="1441151" cy="92610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7" name="文本框 10">
            <a:extLst>
              <a:ext uri="{FF2B5EF4-FFF2-40B4-BE49-F238E27FC236}">
                <a16:creationId xmlns:a16="http://schemas.microsoft.com/office/drawing/2014/main" id="{872E9135-3F30-FE46-AA00-2E676FC375AF}"/>
              </a:ext>
            </a:extLst>
          </p:cNvPr>
          <p:cNvSpPr txBox="1"/>
          <p:nvPr/>
        </p:nvSpPr>
        <p:spPr>
          <a:xfrm>
            <a:off x="7612564" y="2826985"/>
            <a:ext cx="2136917" cy="646331"/>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zh-CN" altLang="en-US" b="1" dirty="0">
                <a:solidFill>
                  <a:srgbClr val="7030A0"/>
                </a:solidFill>
              </a:rPr>
              <a:t>计算同一集合内两元素之间的关系</a:t>
            </a:r>
          </a:p>
        </p:txBody>
      </p:sp>
      <p:sp>
        <p:nvSpPr>
          <p:cNvPr id="8" name="椭圆 14">
            <a:extLst>
              <a:ext uri="{FF2B5EF4-FFF2-40B4-BE49-F238E27FC236}">
                <a16:creationId xmlns:a16="http://schemas.microsoft.com/office/drawing/2014/main" id="{09EBF5C4-F690-7443-A61D-FE5C8ACFE83A}"/>
              </a:ext>
            </a:extLst>
          </p:cNvPr>
          <p:cNvSpPr/>
          <p:nvPr/>
        </p:nvSpPr>
        <p:spPr>
          <a:xfrm>
            <a:off x="9620905" y="993230"/>
            <a:ext cx="1441151" cy="926105"/>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9">
            <a:extLst>
              <a:ext uri="{FF2B5EF4-FFF2-40B4-BE49-F238E27FC236}">
                <a16:creationId xmlns:a16="http://schemas.microsoft.com/office/drawing/2014/main" id="{0638C08C-BF60-B142-B0C5-2B1BE8545EA1}"/>
              </a:ext>
            </a:extLst>
          </p:cNvPr>
          <p:cNvSpPr txBox="1"/>
          <p:nvPr/>
        </p:nvSpPr>
        <p:spPr>
          <a:xfrm>
            <a:off x="7984789" y="559185"/>
            <a:ext cx="1605576" cy="646331"/>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altLang="zh-CN" b="1" dirty="0">
                <a:solidFill>
                  <a:schemeClr val="accent6">
                    <a:lumMod val="75000"/>
                  </a:schemeClr>
                </a:solidFill>
              </a:rPr>
              <a:t>union</a:t>
            </a:r>
            <a:r>
              <a:rPr lang="zh-CN" altLang="en-US" b="1" dirty="0">
                <a:solidFill>
                  <a:schemeClr val="accent6">
                    <a:lumMod val="75000"/>
                  </a:schemeClr>
                </a:solidFill>
              </a:rPr>
              <a:t>操作动态更新关系</a:t>
            </a:r>
          </a:p>
        </p:txBody>
      </p:sp>
    </p:spTree>
    <p:extLst>
      <p:ext uri="{BB962C8B-B14F-4D97-AF65-F5344CB8AC3E}">
        <p14:creationId xmlns:p14="http://schemas.microsoft.com/office/powerpoint/2010/main" val="2030611499"/>
      </p:ext>
    </p:extLst>
  </p:cSld>
  <p:clrMapOvr>
    <a:masterClrMapping/>
  </p:clrMapOvr>
  <p:transition spd="med">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A98ED-B350-8C40-9F42-BF519DE66764}"/>
              </a:ext>
            </a:extLst>
          </p:cNvPr>
          <p:cNvSpPr>
            <a:spLocks noGrp="1"/>
          </p:cNvSpPr>
          <p:nvPr>
            <p:ph type="body" sz="quarter" idx="12"/>
          </p:nvPr>
        </p:nvSpPr>
        <p:spPr/>
        <p:txBody>
          <a:bodyPr/>
          <a:lstStyle/>
          <a:p>
            <a:pPr marL="0" indent="0">
              <a:buNone/>
            </a:pPr>
            <a:r>
              <a:rPr lang="en-CN" dirty="0"/>
              <a:t>算法设计</a:t>
            </a:r>
          </a:p>
        </p:txBody>
      </p:sp>
      <p:sp>
        <p:nvSpPr>
          <p:cNvPr id="3" name="TextBox 2">
            <a:extLst>
              <a:ext uri="{FF2B5EF4-FFF2-40B4-BE49-F238E27FC236}">
                <a16:creationId xmlns:a16="http://schemas.microsoft.com/office/drawing/2014/main" id="{8FDEEAB8-85EF-2C47-9293-E0437A1ABA1B}"/>
              </a:ext>
            </a:extLst>
          </p:cNvPr>
          <p:cNvSpPr txBox="1"/>
          <p:nvPr/>
        </p:nvSpPr>
        <p:spPr>
          <a:xfrm>
            <a:off x="563482" y="1722305"/>
            <a:ext cx="2421924" cy="461665"/>
          </a:xfrm>
          <a:prstGeom prst="rect">
            <a:avLst/>
          </a:prstGeom>
          <a:noFill/>
        </p:spPr>
        <p:txBody>
          <a:bodyPr wrap="square" rtlCol="0">
            <a:spAutoFit/>
          </a:bodyPr>
          <a:lstStyle/>
          <a:p>
            <a:pPr marL="342900" indent="-342900" algn="l">
              <a:buFont typeface="Wingdings" pitchFamily="2" charset="2"/>
              <a:buChar char="q"/>
            </a:pPr>
            <a:r>
              <a:rPr lang="en-CN" sz="2400" dirty="0">
                <a:solidFill>
                  <a:srgbClr val="0070C0"/>
                </a:solidFill>
                <a:latin typeface="+mn-ea"/>
              </a:rPr>
              <a:t>并查集初始化</a:t>
            </a:r>
          </a:p>
        </p:txBody>
      </p:sp>
      <p:pic>
        <p:nvPicPr>
          <p:cNvPr id="5" name="Picture 4">
            <a:extLst>
              <a:ext uri="{FF2B5EF4-FFF2-40B4-BE49-F238E27FC236}">
                <a16:creationId xmlns:a16="http://schemas.microsoft.com/office/drawing/2014/main" id="{77F5CEAA-52F0-A449-AD8D-14E0572E4608}"/>
              </a:ext>
            </a:extLst>
          </p:cNvPr>
          <p:cNvPicPr>
            <a:picLocks noChangeAspect="1"/>
          </p:cNvPicPr>
          <p:nvPr/>
        </p:nvPicPr>
        <p:blipFill rotWithShape="1">
          <a:blip r:embed="rId2">
            <a:extLst>
              <a:ext uri="{28A0092B-C50C-407E-A947-70E740481C1C}">
                <a14:useLocalDpi xmlns:a14="http://schemas.microsoft.com/office/drawing/2010/main" val="0"/>
              </a:ext>
            </a:extLst>
          </a:blip>
          <a:srcRect l="782" t="8346"/>
          <a:stretch/>
        </p:blipFill>
        <p:spPr>
          <a:xfrm>
            <a:off x="3410464" y="1062680"/>
            <a:ext cx="7661189" cy="1780917"/>
          </a:xfrm>
          <a:prstGeom prst="rect">
            <a:avLst/>
          </a:prstGeom>
        </p:spPr>
      </p:pic>
      <p:sp>
        <p:nvSpPr>
          <p:cNvPr id="6" name="TextBox 5">
            <a:extLst>
              <a:ext uri="{FF2B5EF4-FFF2-40B4-BE49-F238E27FC236}">
                <a16:creationId xmlns:a16="http://schemas.microsoft.com/office/drawing/2014/main" id="{0F4455AE-72AC-F24D-860C-0394AFE557D0}"/>
              </a:ext>
            </a:extLst>
          </p:cNvPr>
          <p:cNvSpPr txBox="1"/>
          <p:nvPr/>
        </p:nvSpPr>
        <p:spPr>
          <a:xfrm>
            <a:off x="563482" y="4119688"/>
            <a:ext cx="2421924" cy="461665"/>
          </a:xfrm>
          <a:prstGeom prst="rect">
            <a:avLst/>
          </a:prstGeom>
          <a:noFill/>
        </p:spPr>
        <p:txBody>
          <a:bodyPr wrap="square" rtlCol="0">
            <a:spAutoFit/>
          </a:bodyPr>
          <a:lstStyle/>
          <a:p>
            <a:pPr marL="342900" indent="-342900" algn="l">
              <a:buFont typeface="Wingdings" pitchFamily="2" charset="2"/>
              <a:buChar char="q"/>
            </a:pPr>
            <a:r>
              <a:rPr lang="en-US" sz="2400" dirty="0">
                <a:solidFill>
                  <a:srgbClr val="0070C0"/>
                </a:solidFill>
                <a:latin typeface="+mn-ea"/>
              </a:rPr>
              <a:t>f</a:t>
            </a:r>
            <a:r>
              <a:rPr lang="en-CN" sz="2400" dirty="0">
                <a:solidFill>
                  <a:srgbClr val="0070C0"/>
                </a:solidFill>
                <a:latin typeface="+mn-ea"/>
              </a:rPr>
              <a:t>ind函数实现</a:t>
            </a:r>
          </a:p>
        </p:txBody>
      </p:sp>
      <p:pic>
        <p:nvPicPr>
          <p:cNvPr id="8" name="Picture 7">
            <a:extLst>
              <a:ext uri="{FF2B5EF4-FFF2-40B4-BE49-F238E27FC236}">
                <a16:creationId xmlns:a16="http://schemas.microsoft.com/office/drawing/2014/main" id="{35362873-C31C-C04B-80E5-12450FEF4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463" y="3094303"/>
            <a:ext cx="7951781" cy="2565091"/>
          </a:xfrm>
          <a:prstGeom prst="rect">
            <a:avLst/>
          </a:prstGeom>
        </p:spPr>
      </p:pic>
    </p:spTree>
    <p:extLst>
      <p:ext uri="{BB962C8B-B14F-4D97-AF65-F5344CB8AC3E}">
        <p14:creationId xmlns:p14="http://schemas.microsoft.com/office/powerpoint/2010/main" val="2424195950"/>
      </p:ext>
    </p:extLst>
  </p:cSld>
  <p:clrMapOvr>
    <a:masterClrMapping/>
  </p:clrMapOvr>
  <p:transition spd="med">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3840C4-84C8-394F-9135-DA9C8832C59C}"/>
              </a:ext>
            </a:extLst>
          </p:cNvPr>
          <p:cNvSpPr>
            <a:spLocks noGrp="1"/>
          </p:cNvSpPr>
          <p:nvPr>
            <p:ph type="body" sz="quarter" idx="12"/>
          </p:nvPr>
        </p:nvSpPr>
        <p:spPr/>
        <p:txBody>
          <a:bodyPr/>
          <a:lstStyle/>
          <a:p>
            <a:pPr marL="0" indent="0">
              <a:buNone/>
            </a:pPr>
            <a:r>
              <a:rPr lang="en-CN" dirty="0"/>
              <a:t>算法设计</a:t>
            </a:r>
          </a:p>
        </p:txBody>
      </p:sp>
      <p:pic>
        <p:nvPicPr>
          <p:cNvPr id="4" name="Picture 3">
            <a:extLst>
              <a:ext uri="{FF2B5EF4-FFF2-40B4-BE49-F238E27FC236}">
                <a16:creationId xmlns:a16="http://schemas.microsoft.com/office/drawing/2014/main" id="{2878097F-AF5D-A143-9F50-3AFD8EFE7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079" y="2530561"/>
            <a:ext cx="8763000" cy="2019300"/>
          </a:xfrm>
          <a:prstGeom prst="rect">
            <a:avLst/>
          </a:prstGeom>
        </p:spPr>
      </p:pic>
      <p:sp>
        <p:nvSpPr>
          <p:cNvPr id="5" name="TextBox 4">
            <a:extLst>
              <a:ext uri="{FF2B5EF4-FFF2-40B4-BE49-F238E27FC236}">
                <a16:creationId xmlns:a16="http://schemas.microsoft.com/office/drawing/2014/main" id="{6DD77D30-43BE-8F4E-B3F6-069675B2EA6D}"/>
              </a:ext>
            </a:extLst>
          </p:cNvPr>
          <p:cNvSpPr txBox="1"/>
          <p:nvPr/>
        </p:nvSpPr>
        <p:spPr>
          <a:xfrm>
            <a:off x="4282866" y="1660695"/>
            <a:ext cx="2871696" cy="461665"/>
          </a:xfrm>
          <a:prstGeom prst="rect">
            <a:avLst/>
          </a:prstGeom>
          <a:noFill/>
        </p:spPr>
        <p:txBody>
          <a:bodyPr wrap="square" rtlCol="0">
            <a:spAutoFit/>
          </a:bodyPr>
          <a:lstStyle/>
          <a:p>
            <a:pPr marL="342900" indent="-342900" algn="l">
              <a:buFont typeface="Wingdings" pitchFamily="2" charset="2"/>
              <a:buChar char="q"/>
            </a:pPr>
            <a:r>
              <a:rPr lang="en-US" sz="2400" dirty="0" err="1">
                <a:solidFill>
                  <a:srgbClr val="0070C0"/>
                </a:solidFill>
                <a:latin typeface="+mn-ea"/>
              </a:rPr>
              <a:t>确定X和Y的关系</a:t>
            </a:r>
            <a:endParaRPr lang="en-CN" sz="2400" dirty="0">
              <a:solidFill>
                <a:srgbClr val="0070C0"/>
              </a:solidFill>
              <a:latin typeface="+mn-ea"/>
            </a:endParaRPr>
          </a:p>
        </p:txBody>
      </p:sp>
    </p:spTree>
    <p:extLst>
      <p:ext uri="{BB962C8B-B14F-4D97-AF65-F5344CB8AC3E}">
        <p14:creationId xmlns:p14="http://schemas.microsoft.com/office/powerpoint/2010/main" val="684376074"/>
      </p:ext>
    </p:extLst>
  </p:cSld>
  <p:clrMapOvr>
    <a:masterClrMapping/>
  </p:clrMapOvr>
  <p:transition spd="med">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0FCB5-A9D9-D448-AFFB-8A6357A6AD3E}"/>
              </a:ext>
            </a:extLst>
          </p:cNvPr>
          <p:cNvSpPr>
            <a:spLocks noGrp="1"/>
          </p:cNvSpPr>
          <p:nvPr>
            <p:ph type="body" sz="quarter" idx="12"/>
          </p:nvPr>
        </p:nvSpPr>
        <p:spPr/>
        <p:txBody>
          <a:bodyPr/>
          <a:lstStyle/>
          <a:p>
            <a:pPr marL="0" indent="0">
              <a:buNone/>
            </a:pPr>
            <a:r>
              <a:rPr lang="en-CN" dirty="0"/>
              <a:t>算法设计</a:t>
            </a:r>
          </a:p>
        </p:txBody>
      </p:sp>
      <p:pic>
        <p:nvPicPr>
          <p:cNvPr id="4" name="Picture 3">
            <a:extLst>
              <a:ext uri="{FF2B5EF4-FFF2-40B4-BE49-F238E27FC236}">
                <a16:creationId xmlns:a16="http://schemas.microsoft.com/office/drawing/2014/main" id="{08AED0C7-8263-3140-8350-38D63E0C6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750" y="4344451"/>
            <a:ext cx="7302500" cy="12319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45661B-8DEC-3E48-9449-82D8760514A2}"/>
                  </a:ext>
                </a:extLst>
              </p:cNvPr>
              <p:cNvSpPr txBox="1"/>
              <p:nvPr/>
            </p:nvSpPr>
            <p:spPr>
              <a:xfrm>
                <a:off x="1764785" y="838699"/>
                <a:ext cx="8886739" cy="2951385"/>
              </a:xfrm>
              <a:prstGeom prst="rect">
                <a:avLst/>
              </a:prstGeom>
              <a:noFill/>
            </p:spPr>
            <p:txBody>
              <a:bodyPr wrap="square" rtlCol="0">
                <a:spAutoFit/>
              </a:bodyPr>
              <a:lstStyle/>
              <a:p>
                <a:pPr marL="285750" indent="-285750">
                  <a:lnSpc>
                    <a:spcPct val="150000"/>
                  </a:lnSpc>
                  <a:buFont typeface="Wingdings" pitchFamily="2" charset="2"/>
                  <a:buChar char="q"/>
                </a:pPr>
                <a:r>
                  <a:rPr lang="en-US" altLang="zh-CN" dirty="0"/>
                  <a:t>X</a:t>
                </a:r>
                <a:r>
                  <a:rPr lang="zh-CN" altLang="en-US" dirty="0"/>
                  <a:t>和</a:t>
                </a:r>
                <a:r>
                  <a:rPr lang="en-US" altLang="zh-CN" dirty="0"/>
                  <a:t>Y</a:t>
                </a:r>
                <a:r>
                  <a:rPr lang="zh-CN" altLang="en-US" dirty="0"/>
                  <a:t>的关系能确定</a:t>
                </a:r>
                <a:r>
                  <a:rPr lang="en-US" altLang="zh-CN" dirty="0"/>
                  <a:t>——X</a:t>
                </a:r>
                <a:r>
                  <a:rPr lang="zh-CN" altLang="en-US" dirty="0"/>
                  <a:t>和</a:t>
                </a:r>
                <a:r>
                  <a:rPr lang="en-US" altLang="zh-CN" dirty="0"/>
                  <a:t>Y</a:t>
                </a:r>
                <a:r>
                  <a:rPr lang="zh-CN" altLang="en-US" dirty="0"/>
                  <a:t>的关系</a:t>
                </a:r>
                <a:r>
                  <a:rPr lang="en-US" altLang="zh-CN" dirty="0"/>
                  <a:t>:=</a:t>
                </a:r>
                <a:r>
                  <a:rPr lang="zh-CN" altLang="en-US" dirty="0"/>
                  <a:t>当前关系信息描述的关系</a:t>
                </a:r>
                <a:endParaRPr lang="en-US" altLang="zh-CN" dirty="0"/>
              </a:p>
              <a:p>
                <a:pPr marL="742950" lvl="1" indent="-285750">
                  <a:lnSpc>
                    <a:spcPct val="150000"/>
                  </a:lnSpc>
                  <a:buFont typeface="Wingdings" pitchFamily="2" charset="2"/>
                  <a:buChar char="q"/>
                </a:pPr>
                <a:r>
                  <a:rPr lang="zh-CN" altLang="en-US" dirty="0"/>
                  <a:t>用</a:t>
                </a:r>
                <a:r>
                  <a:rPr lang="en-US" altLang="zh-CN" dirty="0"/>
                  <a:t>Union</a:t>
                </a:r>
                <a:r>
                  <a:rPr lang="zh-CN" altLang="en-US" dirty="0"/>
                  <a:t>操作把</a:t>
                </a:r>
                <a:r>
                  <a:rPr lang="en-US" altLang="zh-CN" dirty="0"/>
                  <a:t>X</a:t>
                </a:r>
                <a:r>
                  <a:rPr lang="zh-CN" altLang="en-US" dirty="0"/>
                  <a:t>和</a:t>
                </a:r>
                <a:r>
                  <a:rPr lang="en-US" altLang="zh-CN" dirty="0"/>
                  <a:t>Y</a:t>
                </a:r>
                <a:r>
                  <a:rPr lang="zh-CN" altLang="en-US" dirty="0"/>
                  <a:t>所属集合合并，具体是：把</a:t>
                </a:r>
                <a:r>
                  <a:rPr lang="en-US" altLang="zh-CN" dirty="0"/>
                  <a:t>X</a:t>
                </a:r>
                <a:r>
                  <a:rPr lang="zh-CN" altLang="en-US" dirty="0"/>
                  <a:t>所在树的根节点</a:t>
                </a:r>
                <a:r>
                  <a:rPr lang="en-US" altLang="zh-CN" dirty="0" err="1"/>
                  <a:t>rootX</a:t>
                </a:r>
                <a:r>
                  <a:rPr lang="zh-CN" altLang="en-US" dirty="0"/>
                  <a:t>接到</a:t>
                </a:r>
                <a:r>
                  <a:rPr lang="en-US" altLang="zh-CN" dirty="0"/>
                  <a:t>Y</a:t>
                </a:r>
                <a:r>
                  <a:rPr lang="zh-CN" altLang="en-US" dirty="0"/>
                  <a:t>所在树的根节点</a:t>
                </a:r>
                <a:r>
                  <a:rPr lang="en-US" altLang="zh-CN" dirty="0" err="1"/>
                  <a:t>rootY</a:t>
                </a:r>
                <a:r>
                  <a:rPr lang="zh-CN" altLang="en-US" dirty="0"/>
                  <a:t>下。</a:t>
                </a:r>
                <a:endParaRPr lang="en-US" altLang="zh-CN" dirty="0"/>
              </a:p>
              <a:p>
                <a:pPr marL="742950" lvl="1" indent="-285750">
                  <a:lnSpc>
                    <a:spcPct val="150000"/>
                  </a:lnSpc>
                  <a:buFont typeface="Wingdings" pitchFamily="2" charset="2"/>
                  <a:buChar char="q"/>
                </a:pPr>
                <a:r>
                  <a:rPr lang="en-US" altLang="zh-CN" dirty="0" err="1"/>
                  <a:t>rootX</a:t>
                </a:r>
                <a:r>
                  <a:rPr lang="zh-CN" altLang="en-US" dirty="0"/>
                  <a:t>的父节点更新为</a:t>
                </a:r>
                <a:r>
                  <a:rPr lang="en-US" altLang="zh-CN" dirty="0" err="1"/>
                  <a:t>rootY</a:t>
                </a:r>
                <a:r>
                  <a:rPr lang="zh-CN" altLang="en-US" dirty="0"/>
                  <a:t>后，</a:t>
                </a:r>
                <a:r>
                  <a:rPr lang="en-US" altLang="zh-CN" dirty="0" err="1"/>
                  <a:t>rootX</a:t>
                </a:r>
                <a:r>
                  <a:rPr lang="zh-CN" altLang="en-US" dirty="0"/>
                  <a:t>和父节点的关系</a:t>
                </a:r>
                <a:r>
                  <a:rPr lang="en-US" altLang="zh-CN" dirty="0"/>
                  <a:t>re[</a:t>
                </a:r>
                <a:r>
                  <a:rPr lang="en-US" altLang="zh-CN" dirty="0" err="1"/>
                  <a:t>rootX</a:t>
                </a:r>
                <a:r>
                  <a:rPr lang="en-US" altLang="zh-CN" dirty="0"/>
                  <a:t>]</a:t>
                </a:r>
                <a:r>
                  <a:rPr lang="zh-CN" altLang="en-US" dirty="0"/>
                  <a:t>也需要相应地更新为</a:t>
                </a:r>
                <a:r>
                  <a:rPr lang="en-US" altLang="zh-CN" dirty="0" err="1"/>
                  <a:t>rootX</a:t>
                </a:r>
                <a:r>
                  <a:rPr lang="zh-CN" altLang="en-US" dirty="0"/>
                  <a:t>和</a:t>
                </a:r>
                <a:r>
                  <a:rPr lang="en-US" altLang="zh-CN" dirty="0" err="1"/>
                  <a:t>rootY</a:t>
                </a:r>
                <a:r>
                  <a:rPr lang="zh-CN" altLang="en-US" dirty="0"/>
                  <a:t>的关系。</a:t>
                </a:r>
                <a:endParaRPr lang="en-US" altLang="zh-CN" dirty="0"/>
              </a:p>
              <a:p>
                <a:pPr marL="742950" lvl="1" indent="-285750">
                  <a:lnSpc>
                    <a:spcPct val="150000"/>
                  </a:lnSpc>
                  <a:buFont typeface="Wingdings" pitchFamily="2" charset="2"/>
                  <a:buChar char="q"/>
                </a:pPr>
                <a:r>
                  <a:rPr lang="zh-CN" altLang="en-US" dirty="0"/>
                  <a:t>根据三个基本问题之②的推导，</a:t>
                </a:r>
                <a:r>
                  <a:rPr lang="en-US" altLang="zh-CN" dirty="0"/>
                  <a:t>re[</a:t>
                </a:r>
                <a:r>
                  <a:rPr lang="en-US" altLang="zh-CN" dirty="0" err="1"/>
                  <a:t>rootX</a:t>
                </a:r>
                <a:r>
                  <a:rPr lang="en-US" altLang="zh-CN" dirty="0"/>
                  <a:t>]=(</a:t>
                </a:r>
                <a14:m>
                  <m:oMath xmlns:m="http://schemas.openxmlformats.org/officeDocument/2006/math">
                    <m:r>
                      <a:rPr lang="en-US" altLang="zh-CN" b="0" i="1" smtClean="0">
                        <a:latin typeface="Cambria Math" panose="02040503050406030204" pitchFamily="18" charset="0"/>
                      </a:rPr>
                      <m:t>⊖</m:t>
                    </m:r>
                  </m:oMath>
                </a14:m>
                <a:r>
                  <a:rPr lang="en-US" altLang="zh-CN" dirty="0"/>
                  <a:t>re[X])</a:t>
                </a:r>
                <a14:m>
                  <m:oMath xmlns:m="http://schemas.openxmlformats.org/officeDocument/2006/math">
                    <m:r>
                      <a:rPr lang="en-US" altLang="zh-CN" b="0" i="1" smtClean="0">
                        <a:latin typeface="Cambria Math" panose="02040503050406030204" pitchFamily="18" charset="0"/>
                      </a:rPr>
                      <m:t>⊕</m:t>
                    </m:r>
                  </m:oMath>
                </a14:m>
                <a:r>
                  <a:rPr lang="en-US" altLang="zh-CN" dirty="0" err="1"/>
                  <a:t>reXY</a:t>
                </a:r>
                <a14:m>
                  <m:oMath xmlns:m="http://schemas.openxmlformats.org/officeDocument/2006/math">
                    <m:r>
                      <a:rPr lang="en-US" altLang="zh-CN" b="0" i="1" smtClean="0">
                        <a:latin typeface="Cambria Math" panose="02040503050406030204" pitchFamily="18" charset="0"/>
                      </a:rPr>
                      <m:t>⊕</m:t>
                    </m:r>
                  </m:oMath>
                </a14:m>
                <a:r>
                  <a:rPr lang="en-US" altLang="zh-CN" dirty="0"/>
                  <a:t>re[Y]</a:t>
                </a:r>
                <a:r>
                  <a:rPr lang="zh-CN" altLang="en-US" dirty="0">
                    <a:solidFill>
                      <a:srgbClr val="7030A0"/>
                    </a:solidFill>
                  </a:rPr>
                  <a:t>（</a:t>
                </a:r>
                <a:r>
                  <a:rPr lang="en-US" altLang="zh-CN" dirty="0" err="1">
                    <a:solidFill>
                      <a:srgbClr val="7030A0"/>
                    </a:solidFill>
                  </a:rPr>
                  <a:t>reXY</a:t>
                </a:r>
                <a:r>
                  <a:rPr lang="zh-CN" altLang="en-US" dirty="0">
                    <a:solidFill>
                      <a:srgbClr val="7030A0"/>
                    </a:solidFill>
                  </a:rPr>
                  <a:t>由题目输入给出）</a:t>
                </a:r>
                <a:endParaRPr lang="en-US" altLang="zh-CN" dirty="0">
                  <a:solidFill>
                    <a:srgbClr val="7030A0"/>
                  </a:solidFill>
                </a:endParaRPr>
              </a:p>
            </p:txBody>
          </p:sp>
        </mc:Choice>
        <mc:Fallback xmlns="">
          <p:sp>
            <p:nvSpPr>
              <p:cNvPr id="5" name="TextBox 4">
                <a:extLst>
                  <a:ext uri="{FF2B5EF4-FFF2-40B4-BE49-F238E27FC236}">
                    <a16:creationId xmlns:a16="http://schemas.microsoft.com/office/drawing/2014/main" id="{5445661B-8DEC-3E48-9449-82D8760514A2}"/>
                  </a:ext>
                </a:extLst>
              </p:cNvPr>
              <p:cNvSpPr txBox="1">
                <a:spLocks noRot="1" noChangeAspect="1" noMove="1" noResize="1" noEditPoints="1" noAdjustHandles="1" noChangeArrowheads="1" noChangeShapeType="1" noTextEdit="1"/>
              </p:cNvSpPr>
              <p:nvPr/>
            </p:nvSpPr>
            <p:spPr>
              <a:xfrm>
                <a:off x="1764785" y="838699"/>
                <a:ext cx="8886739" cy="2951385"/>
              </a:xfrm>
              <a:prstGeom prst="rect">
                <a:avLst/>
              </a:prstGeom>
              <a:blipFill>
                <a:blip r:embed="rId3"/>
                <a:stretch>
                  <a:fillRect l="-428" b="-2146"/>
                </a:stretch>
              </a:blipFill>
            </p:spPr>
            <p:txBody>
              <a:bodyPr/>
              <a:lstStyle/>
              <a:p>
                <a:r>
                  <a:rPr lang="en-CN">
                    <a:noFill/>
                  </a:rPr>
                  <a:t> </a:t>
                </a:r>
              </a:p>
            </p:txBody>
          </p:sp>
        </mc:Fallback>
      </mc:AlternateContent>
    </p:spTree>
    <p:extLst>
      <p:ext uri="{BB962C8B-B14F-4D97-AF65-F5344CB8AC3E}">
        <p14:creationId xmlns:p14="http://schemas.microsoft.com/office/powerpoint/2010/main" val="1673211104"/>
      </p:ext>
    </p:extLst>
  </p:cSld>
  <p:clrMapOvr>
    <a:masterClrMapping/>
  </p:clrMapOvr>
  <p:transition spd="med">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7A2E7-0438-8146-BA57-00DE79E5BC45}"/>
              </a:ext>
            </a:extLst>
          </p:cNvPr>
          <p:cNvSpPr>
            <a:spLocks noGrp="1"/>
          </p:cNvSpPr>
          <p:nvPr>
            <p:ph type="body" sz="quarter" idx="12"/>
          </p:nvPr>
        </p:nvSpPr>
        <p:spPr/>
        <p:txBody>
          <a:bodyPr/>
          <a:lstStyle/>
          <a:p>
            <a:pPr marL="0" indent="0">
              <a:buNone/>
            </a:pPr>
            <a:r>
              <a:rPr lang="en-CN" dirty="0"/>
              <a:t>算法设计</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60FE60D-4792-A048-878B-44CF3FEB18F5}"/>
                  </a:ext>
                </a:extLst>
              </p:cNvPr>
              <p:cNvSpPr txBox="1"/>
              <p:nvPr/>
            </p:nvSpPr>
            <p:spPr>
              <a:xfrm>
                <a:off x="1680520" y="1581665"/>
                <a:ext cx="8723870" cy="960648"/>
              </a:xfrm>
              <a:prstGeom prst="rect">
                <a:avLst/>
              </a:prstGeom>
              <a:noFill/>
            </p:spPr>
            <p:txBody>
              <a:bodyPr wrap="square" rtlCol="0">
                <a:spAutoFit/>
              </a:bodyPr>
              <a:lstStyle/>
              <a:p>
                <a:pPr marL="285750" indent="-285750">
                  <a:lnSpc>
                    <a:spcPct val="150000"/>
                  </a:lnSpc>
                  <a:buFont typeface="Wingdings" pitchFamily="2" charset="2"/>
                  <a:buChar char="q"/>
                </a:pPr>
                <a:r>
                  <a:rPr lang="en-US" altLang="zh-CN" sz="2000" b="1" dirty="0"/>
                  <a:t>X</a:t>
                </a:r>
                <a:r>
                  <a:rPr lang="zh-CN" altLang="en-US" sz="2000" b="1" dirty="0"/>
                  <a:t>和</a:t>
                </a:r>
                <a:r>
                  <a:rPr lang="en-US" altLang="zh-CN" sz="2000" b="1" dirty="0"/>
                  <a:t>Y</a:t>
                </a:r>
                <a:r>
                  <a:rPr lang="zh-CN" altLang="en-US" sz="2000" b="1" dirty="0"/>
                  <a:t>的关系不能确定</a:t>
                </a:r>
                <a:r>
                  <a:rPr lang="en-US" altLang="zh-CN" sz="2000" b="1" dirty="0"/>
                  <a:t>——</a:t>
                </a:r>
                <a:r>
                  <a:rPr lang="zh-CN" altLang="en-US" sz="2000" b="1" dirty="0"/>
                  <a:t>根据之前的话确定</a:t>
                </a:r>
                <a:r>
                  <a:rPr lang="en-US" altLang="zh-CN" sz="2000" b="1" dirty="0"/>
                  <a:t>X</a:t>
                </a:r>
                <a:r>
                  <a:rPr lang="zh-CN" altLang="en-US" sz="2000" b="1" dirty="0"/>
                  <a:t>和</a:t>
                </a:r>
                <a:r>
                  <a:rPr lang="en-US" altLang="zh-CN" sz="2000" b="1" dirty="0"/>
                  <a:t>Y</a:t>
                </a:r>
                <a:r>
                  <a:rPr lang="zh-CN" altLang="en-US" sz="2000" b="1" dirty="0"/>
                  <a:t>的关系</a:t>
                </a:r>
                <a:endParaRPr lang="en-US" altLang="zh-CN" sz="2000" b="1" dirty="0"/>
              </a:p>
              <a:p>
                <a:pPr marL="742950" lvl="1" indent="-285750">
                  <a:lnSpc>
                    <a:spcPct val="150000"/>
                  </a:lnSpc>
                  <a:buFont typeface="Wingdings" pitchFamily="2" charset="2"/>
                  <a:buChar char="q"/>
                </a:pPr>
                <a:r>
                  <a:rPr lang="zh-CN" altLang="en-US" sz="2000" b="1" dirty="0"/>
                  <a:t>根据三个基本问题之③的推导，</a:t>
                </a:r>
                <a:r>
                  <a:rPr lang="en-US" altLang="zh-CN" sz="2000" b="1" dirty="0" err="1"/>
                  <a:t>rexy</a:t>
                </a:r>
                <a:r>
                  <a:rPr lang="en-US" altLang="zh-CN" sz="2000" b="1" dirty="0"/>
                  <a:t>'=x</a:t>
                </a:r>
                <a:r>
                  <a:rPr lang="zh-CN" altLang="en-US" sz="2000" b="1" dirty="0"/>
                  <a:t>和</a:t>
                </a:r>
                <a:r>
                  <a:rPr lang="en-US" altLang="zh-CN" sz="2000" b="1" dirty="0"/>
                  <a:t>y</a:t>
                </a:r>
                <a:r>
                  <a:rPr lang="zh-CN" altLang="en-US" sz="2000" b="1" dirty="0"/>
                  <a:t>的关系</a:t>
                </a:r>
                <a:r>
                  <a:rPr lang="en-US" altLang="zh-CN" sz="2000" b="1" dirty="0"/>
                  <a:t>=re[x]</a:t>
                </a:r>
                <a14:m>
                  <m:oMath xmlns:m="http://schemas.openxmlformats.org/officeDocument/2006/math">
                    <m:r>
                      <a:rPr lang="en-US" altLang="zh-CN" sz="2000" b="1" i="1">
                        <a:latin typeface="Cambria Math" panose="02040503050406030204" pitchFamily="18" charset="0"/>
                      </a:rPr>
                      <m:t>⊕</m:t>
                    </m:r>
                  </m:oMath>
                </a14:m>
                <a:r>
                  <a:rPr lang="en-US" altLang="zh-CN" sz="2000" b="1" dirty="0"/>
                  <a:t>(</a:t>
                </a:r>
                <a14:m>
                  <m:oMath xmlns:m="http://schemas.openxmlformats.org/officeDocument/2006/math">
                    <m:r>
                      <a:rPr lang="en-US" altLang="zh-CN" sz="2000" b="1" i="1">
                        <a:latin typeface="Cambria Math" panose="02040503050406030204" pitchFamily="18" charset="0"/>
                      </a:rPr>
                      <m:t>⊖</m:t>
                    </m:r>
                  </m:oMath>
                </a14:m>
                <a:r>
                  <a:rPr lang="en-US" altLang="zh-CN" sz="2000" b="1" dirty="0"/>
                  <a:t>re[y])</a:t>
                </a:r>
              </a:p>
            </p:txBody>
          </p:sp>
        </mc:Choice>
        <mc:Fallback xmlns="">
          <p:sp>
            <p:nvSpPr>
              <p:cNvPr id="3" name="TextBox 2">
                <a:extLst>
                  <a:ext uri="{FF2B5EF4-FFF2-40B4-BE49-F238E27FC236}">
                    <a16:creationId xmlns:a16="http://schemas.microsoft.com/office/drawing/2014/main" id="{660FE60D-4792-A048-878B-44CF3FEB18F5}"/>
                  </a:ext>
                </a:extLst>
              </p:cNvPr>
              <p:cNvSpPr txBox="1">
                <a:spLocks noRot="1" noChangeAspect="1" noMove="1" noResize="1" noEditPoints="1" noAdjustHandles="1" noChangeArrowheads="1" noChangeShapeType="1" noTextEdit="1"/>
              </p:cNvSpPr>
              <p:nvPr/>
            </p:nvSpPr>
            <p:spPr>
              <a:xfrm>
                <a:off x="1680520" y="1581665"/>
                <a:ext cx="8723870" cy="960648"/>
              </a:xfrm>
              <a:prstGeom prst="rect">
                <a:avLst/>
              </a:prstGeom>
              <a:blipFill>
                <a:blip r:embed="rId2"/>
                <a:stretch>
                  <a:fillRect l="-581" b="-10390"/>
                </a:stretch>
              </a:blipFill>
            </p:spPr>
            <p:txBody>
              <a:bodyPr/>
              <a:lstStyle/>
              <a:p>
                <a:r>
                  <a:rPr lang="en-CN">
                    <a:noFill/>
                  </a:rPr>
                  <a:t> </a:t>
                </a:r>
              </a:p>
            </p:txBody>
          </p:sp>
        </mc:Fallback>
      </mc:AlternateContent>
      <p:pic>
        <p:nvPicPr>
          <p:cNvPr id="5" name="Picture 4">
            <a:extLst>
              <a:ext uri="{FF2B5EF4-FFF2-40B4-BE49-F238E27FC236}">
                <a16:creationId xmlns:a16="http://schemas.microsoft.com/office/drawing/2014/main" id="{353E77F9-BE1F-B244-A947-AB9A6ADEA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168" y="3429000"/>
            <a:ext cx="9313663" cy="1752075"/>
          </a:xfrm>
          <a:prstGeom prst="rect">
            <a:avLst/>
          </a:prstGeom>
        </p:spPr>
      </p:pic>
    </p:spTree>
    <p:extLst>
      <p:ext uri="{BB962C8B-B14F-4D97-AF65-F5344CB8AC3E}">
        <p14:creationId xmlns:p14="http://schemas.microsoft.com/office/powerpoint/2010/main" val="460424242"/>
      </p:ext>
    </p:extLst>
  </p:cSld>
  <p:clrMapOvr>
    <a:masterClrMapping/>
  </p:clrMapOvr>
  <p:transition spd="med">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91F526-7329-094D-8A21-43DD8F74388A}"/>
              </a:ext>
            </a:extLst>
          </p:cNvPr>
          <p:cNvSpPr>
            <a:spLocks noGrp="1"/>
          </p:cNvSpPr>
          <p:nvPr>
            <p:ph type="body" sz="quarter" idx="12"/>
          </p:nvPr>
        </p:nvSpPr>
        <p:spPr/>
        <p:txBody>
          <a:bodyPr/>
          <a:lstStyle/>
          <a:p>
            <a:pPr marL="0" indent="0">
              <a:buNone/>
            </a:pPr>
            <a:r>
              <a:rPr lang="en-CN" dirty="0"/>
              <a:t>算法设计</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EFC996B-3606-F048-A058-618FEA5E6CD9}"/>
                  </a:ext>
                </a:extLst>
              </p:cNvPr>
              <p:cNvSpPr txBox="1"/>
              <p:nvPr/>
            </p:nvSpPr>
            <p:spPr>
              <a:xfrm>
                <a:off x="691978" y="1102017"/>
                <a:ext cx="10404389" cy="4653966"/>
              </a:xfrm>
              <a:prstGeom prst="rect">
                <a:avLst/>
              </a:prstGeom>
              <a:noFill/>
            </p:spPr>
            <p:txBody>
              <a:bodyPr wrap="square" rtlCol="0">
                <a:spAutoFit/>
              </a:bodyPr>
              <a:lstStyle/>
              <a:p>
                <a:pPr marL="285750" indent="-285750">
                  <a:lnSpc>
                    <a:spcPct val="150000"/>
                  </a:lnSpc>
                  <a:buFont typeface="Wingdings" pitchFamily="2" charset="2"/>
                  <a:buChar char="q"/>
                </a:pPr>
                <a:r>
                  <a:rPr lang="en-US" altLang="zh-CN" sz="2000" b="1" dirty="0"/>
                  <a:t>Find(x)</a:t>
                </a:r>
                <a:r>
                  <a:rPr lang="zh-CN" altLang="en-US" sz="2000" b="1" dirty="0"/>
                  <a:t>的时间复杂度</a:t>
                </a:r>
                <a:r>
                  <a:rPr lang="en-US" altLang="zh-CN" sz="2000" b="1" dirty="0"/>
                  <a:t>——O(α(n))</a:t>
                </a:r>
                <a:r>
                  <a:rPr lang="zh-CN" altLang="en-US" sz="2000" b="1" dirty="0"/>
                  <a:t>（</a:t>
                </a:r>
                <a:r>
                  <a:rPr lang="en-US" altLang="zh-CN" sz="2000" b="1" dirty="0"/>
                  <a:t>n</a:t>
                </a:r>
                <a:r>
                  <a:rPr lang="zh-CN" altLang="en-US" sz="2000" b="1" dirty="0"/>
                  <a:t>为元素总个数）</a:t>
                </a:r>
                <a:endParaRPr lang="en-US" altLang="zh-CN" sz="2000" b="1" dirty="0"/>
              </a:p>
              <a:p>
                <a:pPr marL="742950" lvl="1" indent="-285750">
                  <a:lnSpc>
                    <a:spcPct val="150000"/>
                  </a:lnSpc>
                  <a:buFont typeface="Wingdings" pitchFamily="2" charset="2"/>
                  <a:buChar char="q"/>
                </a:pPr>
                <a:r>
                  <a:rPr lang="zh-CN" altLang="en-US" sz="2000" b="1" dirty="0"/>
                  <a:t>由于加入了路径压缩，</a:t>
                </a:r>
                <a:r>
                  <a:rPr lang="en-US" altLang="zh-CN" sz="2000" b="1" dirty="0"/>
                  <a:t>find</a:t>
                </a:r>
                <a:r>
                  <a:rPr lang="zh-CN" altLang="en-US" sz="2000" b="1" dirty="0"/>
                  <a:t>操作更新</a:t>
                </a:r>
                <a:r>
                  <a:rPr lang="en-US" altLang="zh-CN" sz="2000" b="1" dirty="0"/>
                  <a:t>fa</a:t>
                </a:r>
                <a:r>
                  <a:rPr lang="zh-CN" altLang="en-US" sz="2000" b="1" dirty="0"/>
                  <a:t>数组的复杂度为</a:t>
                </a:r>
                <a:r>
                  <a:rPr lang="en-US" altLang="zh-CN" sz="2000" b="1" dirty="0"/>
                  <a:t>O(α(n))</a:t>
                </a:r>
              </a:p>
              <a:p>
                <a:pPr marL="742950" lvl="1" indent="-285750">
                  <a:lnSpc>
                    <a:spcPct val="150000"/>
                  </a:lnSpc>
                  <a:buFont typeface="Wingdings" pitchFamily="2" charset="2"/>
                  <a:buChar char="q"/>
                </a:pPr>
                <a:r>
                  <a:rPr lang="en-US" altLang="zh-CN" sz="2000" b="1" dirty="0"/>
                  <a:t>re</a:t>
                </a:r>
                <a:r>
                  <a:rPr lang="zh-CN" altLang="en-US" sz="2000" b="1" dirty="0"/>
                  <a:t>数组的更新和</a:t>
                </a:r>
                <a:r>
                  <a:rPr lang="en-US" altLang="zh-CN" sz="2000" b="1" dirty="0"/>
                  <a:t>fa</a:t>
                </a:r>
                <a:r>
                  <a:rPr lang="zh-CN" altLang="en-US" sz="2000" b="1" dirty="0"/>
                  <a:t>数组更新是同步的，所以</a:t>
                </a:r>
                <a:r>
                  <a:rPr lang="en-US" altLang="zh-CN" sz="2000" b="1" dirty="0"/>
                  <a:t>re</a:t>
                </a:r>
                <a:r>
                  <a:rPr lang="zh-CN" altLang="en-US" sz="2000" b="1" dirty="0"/>
                  <a:t>数组的更新时间复杂度也为</a:t>
                </a:r>
                <a:r>
                  <a:rPr lang="en-US" altLang="zh-CN" sz="2000" b="1" dirty="0"/>
                  <a:t>O(α(n))</a:t>
                </a:r>
              </a:p>
              <a:p>
                <a:pPr marL="742950" lvl="1" indent="-285750">
                  <a:lnSpc>
                    <a:spcPct val="150000"/>
                  </a:lnSpc>
                  <a:buFont typeface="Wingdings" pitchFamily="2" charset="2"/>
                  <a:buChar char="q"/>
                </a:pPr>
                <a:r>
                  <a:rPr lang="zh-CN" altLang="en-US" sz="2000" b="1" dirty="0"/>
                  <a:t>所以整个</a:t>
                </a:r>
                <a:r>
                  <a:rPr lang="en-US" altLang="zh-CN" sz="2000" b="1" dirty="0"/>
                  <a:t>find</a:t>
                </a:r>
                <a:r>
                  <a:rPr lang="zh-CN" altLang="en-US" sz="2000" b="1" dirty="0"/>
                  <a:t>操作的复杂度为</a:t>
                </a:r>
                <a:r>
                  <a:rPr lang="en-US" altLang="zh-CN" sz="2000" b="1" dirty="0"/>
                  <a:t>O(α(n))</a:t>
                </a:r>
              </a:p>
              <a:p>
                <a:pPr marL="285750" indent="-285750">
                  <a:lnSpc>
                    <a:spcPct val="150000"/>
                  </a:lnSpc>
                  <a:buFont typeface="Wingdings" pitchFamily="2" charset="2"/>
                  <a:buChar char="q"/>
                </a:pPr>
                <a:r>
                  <a:rPr lang="en-US" altLang="zh-CN" sz="2000" b="1" dirty="0"/>
                  <a:t>Union(</a:t>
                </a:r>
                <a:r>
                  <a:rPr lang="en-US" altLang="zh-CN" sz="2000" b="1" dirty="0" err="1"/>
                  <a:t>x,y</a:t>
                </a:r>
                <a:r>
                  <a:rPr lang="en-US" altLang="zh-CN" sz="2000" b="1" dirty="0"/>
                  <a:t>)</a:t>
                </a:r>
                <a:r>
                  <a:rPr lang="zh-CN" altLang="en-US" sz="2000" b="1" dirty="0"/>
                  <a:t>的时间复杂度</a:t>
                </a:r>
                <a:r>
                  <a:rPr lang="en-US" altLang="zh-CN" sz="2000" b="1" dirty="0"/>
                  <a:t>——O(α(n))</a:t>
                </a:r>
                <a:r>
                  <a:rPr lang="zh-CN" altLang="en-US" sz="2000" b="1" dirty="0"/>
                  <a:t> （</a:t>
                </a:r>
                <a:r>
                  <a:rPr lang="en-US" altLang="zh-CN" sz="2000" b="1" dirty="0"/>
                  <a:t>n</a:t>
                </a:r>
                <a:r>
                  <a:rPr lang="zh-CN" altLang="en-US" sz="2000" b="1" dirty="0"/>
                  <a:t>为元素总个数）</a:t>
                </a:r>
                <a:endParaRPr lang="en-US" altLang="zh-CN" sz="2000" b="1" dirty="0"/>
              </a:p>
              <a:p>
                <a:pPr marL="742950" lvl="1" indent="-285750">
                  <a:lnSpc>
                    <a:spcPct val="150000"/>
                  </a:lnSpc>
                  <a:buFont typeface="Wingdings" pitchFamily="2" charset="2"/>
                  <a:buChar char="q"/>
                </a:pPr>
                <a:r>
                  <a:rPr lang="zh-CN" altLang="en-US" sz="2000" b="1" dirty="0"/>
                  <a:t>用</a:t>
                </a:r>
                <a:r>
                  <a:rPr lang="en-US" altLang="zh-CN" sz="2000" b="1" dirty="0"/>
                  <a:t>Find(x)</a:t>
                </a:r>
                <a:r>
                  <a:rPr lang="zh-CN" altLang="en-US" sz="2000" b="1" dirty="0"/>
                  <a:t>查找</a:t>
                </a:r>
                <a:r>
                  <a:rPr lang="en-US" altLang="zh-CN" sz="2000" b="1" dirty="0" err="1"/>
                  <a:t>rootX</a:t>
                </a:r>
                <a:r>
                  <a:rPr lang="zh-CN" altLang="en-US" sz="2000" b="1" dirty="0"/>
                  <a:t>，用</a:t>
                </a:r>
                <a:r>
                  <a:rPr lang="en-US" altLang="zh-CN" sz="2000" b="1" dirty="0"/>
                  <a:t>Find(y)</a:t>
                </a:r>
                <a:r>
                  <a:rPr lang="zh-CN" altLang="en-US" sz="2000" b="1" dirty="0"/>
                  <a:t>查找</a:t>
                </a:r>
                <a:r>
                  <a:rPr lang="en-US" altLang="zh-CN" sz="2000" b="1" dirty="0" err="1"/>
                  <a:t>rootY</a:t>
                </a:r>
                <a:r>
                  <a:rPr lang="en-US" altLang="zh-CN" sz="2000" b="1" dirty="0"/>
                  <a:t>——O(α(n))</a:t>
                </a:r>
              </a:p>
              <a:p>
                <a:pPr marL="742950" lvl="1" indent="-285750">
                  <a:lnSpc>
                    <a:spcPct val="150000"/>
                  </a:lnSpc>
                  <a:buFont typeface="Wingdings" pitchFamily="2" charset="2"/>
                  <a:buChar char="q"/>
                </a:pPr>
                <a:r>
                  <a:rPr lang="zh-CN" altLang="en-US" sz="2000" b="1" dirty="0"/>
                  <a:t>更新</a:t>
                </a:r>
                <a:r>
                  <a:rPr lang="en-US" altLang="zh-CN" sz="2000" b="1" dirty="0"/>
                  <a:t>fa[</a:t>
                </a:r>
                <a:r>
                  <a:rPr lang="en-US" altLang="zh-CN" sz="2000" b="1" dirty="0" err="1"/>
                  <a:t>rootX</a:t>
                </a:r>
                <a:r>
                  <a:rPr lang="en-US" altLang="zh-CN" sz="2000" b="1" dirty="0"/>
                  <a:t>]</a:t>
                </a:r>
                <a:r>
                  <a:rPr lang="zh-CN" altLang="en-US" sz="2000" b="1" dirty="0"/>
                  <a:t>为</a:t>
                </a:r>
                <a:r>
                  <a:rPr lang="en-US" altLang="zh-CN" sz="2000" b="1" dirty="0" err="1"/>
                  <a:t>rootY</a:t>
                </a:r>
                <a:r>
                  <a:rPr lang="en-US" altLang="zh-CN" sz="2000" b="1" dirty="0"/>
                  <a:t>——O(1)</a:t>
                </a:r>
              </a:p>
              <a:p>
                <a:pPr marL="742950" lvl="1" indent="-285750">
                  <a:lnSpc>
                    <a:spcPct val="150000"/>
                  </a:lnSpc>
                  <a:buFont typeface="Wingdings" pitchFamily="2" charset="2"/>
                  <a:buChar char="q"/>
                </a:pPr>
                <a:r>
                  <a:rPr lang="zh-CN" altLang="en-US" sz="2000" b="1" dirty="0"/>
                  <a:t>更新</a:t>
                </a:r>
                <a:r>
                  <a:rPr lang="en-US" altLang="zh-CN" sz="2000" b="1" dirty="0"/>
                  <a:t>re[</a:t>
                </a:r>
                <a:r>
                  <a:rPr lang="en-US" altLang="zh-CN" sz="2000" b="1" dirty="0" err="1"/>
                  <a:t>rootX</a:t>
                </a:r>
                <a:r>
                  <a:rPr lang="en-US" altLang="zh-CN" sz="2000" b="1" dirty="0"/>
                  <a:t>]</a:t>
                </a:r>
                <a:r>
                  <a:rPr lang="zh-CN" altLang="en-US" sz="2000" b="1" dirty="0"/>
                  <a:t>为</a:t>
                </a:r>
                <a:r>
                  <a:rPr lang="en-US" altLang="zh-CN" sz="2000" b="1" dirty="0"/>
                  <a:t>(</a:t>
                </a:r>
                <a14:m>
                  <m:oMath xmlns:m="http://schemas.openxmlformats.org/officeDocument/2006/math">
                    <m:r>
                      <a:rPr lang="en-US" altLang="zh-CN" sz="2000" b="1" i="1">
                        <a:latin typeface="Cambria Math" panose="02040503050406030204" pitchFamily="18" charset="0"/>
                      </a:rPr>
                      <m:t>⊖</m:t>
                    </m:r>
                  </m:oMath>
                </a14:m>
                <a:r>
                  <a:rPr lang="en-US" altLang="zh-CN" sz="2000" b="1" dirty="0"/>
                  <a:t>re[X])</a:t>
                </a:r>
                <a14:m>
                  <m:oMath xmlns:m="http://schemas.openxmlformats.org/officeDocument/2006/math">
                    <m:r>
                      <a:rPr lang="en-US" altLang="zh-CN" sz="2000" b="1" i="1">
                        <a:latin typeface="Cambria Math" panose="02040503050406030204" pitchFamily="18" charset="0"/>
                      </a:rPr>
                      <m:t>⊕</m:t>
                    </m:r>
                  </m:oMath>
                </a14:m>
                <a:r>
                  <a:rPr lang="en-US" altLang="zh-CN" sz="2000" b="1" dirty="0" err="1"/>
                  <a:t>reXY</a:t>
                </a:r>
                <a14:m>
                  <m:oMath xmlns:m="http://schemas.openxmlformats.org/officeDocument/2006/math">
                    <m:r>
                      <a:rPr lang="en-US" altLang="zh-CN" sz="2000" b="1" i="1">
                        <a:latin typeface="Cambria Math" panose="02040503050406030204" pitchFamily="18" charset="0"/>
                      </a:rPr>
                      <m:t>⊕</m:t>
                    </m:r>
                  </m:oMath>
                </a14:m>
                <a:r>
                  <a:rPr lang="en-US" altLang="zh-CN" sz="2000" b="1" dirty="0"/>
                  <a:t>re[Y]——O(1)</a:t>
                </a:r>
              </a:p>
              <a:p>
                <a:pPr marL="742950" lvl="1" indent="-285750">
                  <a:lnSpc>
                    <a:spcPct val="150000"/>
                  </a:lnSpc>
                  <a:buFont typeface="Wingdings" pitchFamily="2" charset="2"/>
                  <a:buChar char="q"/>
                </a:pPr>
                <a:r>
                  <a:rPr lang="zh-CN" altLang="en-US" sz="2000" b="1" dirty="0">
                    <a:solidFill>
                      <a:srgbClr val="7030A0"/>
                    </a:solidFill>
                  </a:rPr>
                  <a:t>注：本题中</a:t>
                </a:r>
                <a:r>
                  <a:rPr lang="en-US" altLang="zh-CN" sz="2000" b="1" dirty="0">
                    <a:solidFill>
                      <a:srgbClr val="7030A0"/>
                    </a:solidFill>
                  </a:rPr>
                  <a:t>Union</a:t>
                </a:r>
                <a:r>
                  <a:rPr lang="zh-CN" altLang="en-US" sz="2000" b="1" dirty="0">
                    <a:solidFill>
                      <a:srgbClr val="7030A0"/>
                    </a:solidFill>
                  </a:rPr>
                  <a:t>操作进行前，</a:t>
                </a:r>
                <a:r>
                  <a:rPr lang="en-US" altLang="zh-CN" sz="2000" b="1" dirty="0" err="1">
                    <a:solidFill>
                      <a:srgbClr val="7030A0"/>
                    </a:solidFill>
                  </a:rPr>
                  <a:t>rootX</a:t>
                </a:r>
                <a:r>
                  <a:rPr lang="zh-CN" altLang="en-US" sz="2000" b="1" dirty="0">
                    <a:solidFill>
                      <a:srgbClr val="7030A0"/>
                    </a:solidFill>
                  </a:rPr>
                  <a:t>和</a:t>
                </a:r>
                <a:r>
                  <a:rPr lang="en-US" altLang="zh-CN" sz="2000" b="1" dirty="0" err="1">
                    <a:solidFill>
                      <a:srgbClr val="7030A0"/>
                    </a:solidFill>
                  </a:rPr>
                  <a:t>rootY</a:t>
                </a:r>
                <a:r>
                  <a:rPr lang="zh-CN" altLang="en-US" sz="2000" b="1" dirty="0">
                    <a:solidFill>
                      <a:srgbClr val="7030A0"/>
                    </a:solidFill>
                  </a:rPr>
                  <a:t>已经查过，无需再查，所以</a:t>
                </a:r>
                <a:r>
                  <a:rPr lang="en-US" altLang="zh-CN" sz="2000" b="1" dirty="0">
                    <a:solidFill>
                      <a:srgbClr val="7030A0"/>
                    </a:solidFill>
                  </a:rPr>
                  <a:t>Union</a:t>
                </a:r>
                <a:r>
                  <a:rPr lang="zh-CN" altLang="en-US" sz="2000" b="1" dirty="0">
                    <a:solidFill>
                      <a:srgbClr val="7030A0"/>
                    </a:solidFill>
                  </a:rPr>
                  <a:t>操作时间复杂度为</a:t>
                </a:r>
                <a:r>
                  <a:rPr lang="en-US" altLang="zh-CN" sz="2000" b="1" dirty="0">
                    <a:solidFill>
                      <a:srgbClr val="7030A0"/>
                    </a:solidFill>
                  </a:rPr>
                  <a:t>O(1)</a:t>
                </a:r>
              </a:p>
            </p:txBody>
          </p:sp>
        </mc:Choice>
        <mc:Fallback xmlns="">
          <p:sp>
            <p:nvSpPr>
              <p:cNvPr id="3" name="TextBox 2">
                <a:extLst>
                  <a:ext uri="{FF2B5EF4-FFF2-40B4-BE49-F238E27FC236}">
                    <a16:creationId xmlns:a16="http://schemas.microsoft.com/office/drawing/2014/main" id="{6EFC996B-3606-F048-A058-618FEA5E6CD9}"/>
                  </a:ext>
                </a:extLst>
              </p:cNvPr>
              <p:cNvSpPr txBox="1">
                <a:spLocks noRot="1" noChangeAspect="1" noMove="1" noResize="1" noEditPoints="1" noAdjustHandles="1" noChangeArrowheads="1" noChangeShapeType="1" noTextEdit="1"/>
              </p:cNvSpPr>
              <p:nvPr/>
            </p:nvSpPr>
            <p:spPr>
              <a:xfrm>
                <a:off x="691978" y="1102017"/>
                <a:ext cx="10404389" cy="4653966"/>
              </a:xfrm>
              <a:prstGeom prst="rect">
                <a:avLst/>
              </a:prstGeom>
              <a:blipFill>
                <a:blip r:embed="rId2"/>
                <a:stretch>
                  <a:fillRect l="-488" b="-1359"/>
                </a:stretch>
              </a:blipFill>
            </p:spPr>
            <p:txBody>
              <a:bodyPr/>
              <a:lstStyle/>
              <a:p>
                <a:r>
                  <a:rPr lang="en-CN">
                    <a:noFill/>
                  </a:rPr>
                  <a:t> </a:t>
                </a:r>
              </a:p>
            </p:txBody>
          </p:sp>
        </mc:Fallback>
      </mc:AlternateContent>
    </p:spTree>
    <p:extLst>
      <p:ext uri="{BB962C8B-B14F-4D97-AF65-F5344CB8AC3E}">
        <p14:creationId xmlns:p14="http://schemas.microsoft.com/office/powerpoint/2010/main" val="762320617"/>
      </p:ext>
    </p:extLst>
  </p:cSld>
  <p:clrMapOvr>
    <a:masterClrMapping/>
  </p:clrMapOvr>
  <p:transition spd="med">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0F0031-EBC3-E048-B4AF-F56E77962AE7}"/>
              </a:ext>
            </a:extLst>
          </p:cNvPr>
          <p:cNvSpPr>
            <a:spLocks noGrp="1"/>
          </p:cNvSpPr>
          <p:nvPr>
            <p:ph type="body" sz="quarter" idx="12"/>
          </p:nvPr>
        </p:nvSpPr>
        <p:spPr/>
        <p:txBody>
          <a:bodyPr/>
          <a:lstStyle/>
          <a:p>
            <a:pPr marL="0" indent="0">
              <a:buNone/>
            </a:pPr>
            <a:r>
              <a:rPr lang="en-CN" dirty="0"/>
              <a:t>算法设计</a:t>
            </a:r>
          </a:p>
        </p:txBody>
      </p:sp>
      <p:pic>
        <p:nvPicPr>
          <p:cNvPr id="4" name="Picture 3">
            <a:extLst>
              <a:ext uri="{FF2B5EF4-FFF2-40B4-BE49-F238E27FC236}">
                <a16:creationId xmlns:a16="http://schemas.microsoft.com/office/drawing/2014/main" id="{59FD01AF-FA81-AC45-B0C9-66490B24A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850" y="1043064"/>
            <a:ext cx="6044879" cy="4771872"/>
          </a:xfrm>
          <a:prstGeom prst="rect">
            <a:avLst/>
          </a:prstGeom>
        </p:spPr>
      </p:pic>
      <p:sp>
        <p:nvSpPr>
          <p:cNvPr id="5" name="TextBox 4">
            <a:extLst>
              <a:ext uri="{FF2B5EF4-FFF2-40B4-BE49-F238E27FC236}">
                <a16:creationId xmlns:a16="http://schemas.microsoft.com/office/drawing/2014/main" id="{DE8B0436-A5D5-9946-892E-52FA4BF4C4C1}"/>
              </a:ext>
            </a:extLst>
          </p:cNvPr>
          <p:cNvSpPr txBox="1"/>
          <p:nvPr/>
        </p:nvSpPr>
        <p:spPr>
          <a:xfrm>
            <a:off x="333632" y="2174789"/>
            <a:ext cx="4374292" cy="2120389"/>
          </a:xfrm>
          <a:prstGeom prst="rect">
            <a:avLst/>
          </a:prstGeom>
          <a:noFill/>
        </p:spPr>
        <p:txBody>
          <a:bodyPr wrap="square" rtlCol="0">
            <a:spAutoFit/>
          </a:bodyPr>
          <a:lstStyle/>
          <a:p>
            <a:pPr marL="285750" indent="-285750">
              <a:lnSpc>
                <a:spcPct val="150000"/>
              </a:lnSpc>
              <a:buFont typeface="Wingdings" pitchFamily="2" charset="2"/>
              <a:buChar char="q"/>
            </a:pPr>
            <a:r>
              <a:rPr lang="zh-CN" altLang="en-US" dirty="0"/>
              <a:t>整体时间复杂度</a:t>
            </a:r>
            <a:r>
              <a:rPr lang="en-US" altLang="zh-CN" dirty="0"/>
              <a:t>——O(Kα(N))</a:t>
            </a:r>
          </a:p>
          <a:p>
            <a:pPr marL="742950" lvl="1" indent="-285750">
              <a:lnSpc>
                <a:spcPct val="150000"/>
              </a:lnSpc>
              <a:buFont typeface="Wingdings" pitchFamily="2" charset="2"/>
              <a:buChar char="q"/>
            </a:pPr>
            <a:r>
              <a:rPr lang="zh-CN" altLang="en-US" dirty="0"/>
              <a:t>共</a:t>
            </a:r>
            <a:r>
              <a:rPr lang="en-US" altLang="zh-CN" dirty="0"/>
              <a:t>K</a:t>
            </a:r>
            <a:r>
              <a:rPr lang="zh-CN" altLang="en-US" dirty="0"/>
              <a:t>轮循环，</a:t>
            </a:r>
            <a:r>
              <a:rPr lang="en-US" altLang="zh-CN" dirty="0"/>
              <a:t>N</a:t>
            </a:r>
            <a:r>
              <a:rPr lang="zh-CN" altLang="en-US" dirty="0"/>
              <a:t>个动物</a:t>
            </a:r>
            <a:endParaRPr lang="en-US" altLang="zh-CN" dirty="0"/>
          </a:p>
          <a:p>
            <a:pPr marL="742950" lvl="1" indent="-285750">
              <a:lnSpc>
                <a:spcPct val="150000"/>
              </a:lnSpc>
              <a:buFont typeface="Wingdings" pitchFamily="2" charset="2"/>
              <a:buChar char="q"/>
            </a:pPr>
            <a:r>
              <a:rPr lang="zh-CN" altLang="en-US" dirty="0"/>
              <a:t>考虑最坏情况，所有话都合法，则每轮循环都需要进行</a:t>
            </a:r>
            <a:r>
              <a:rPr lang="en-US" altLang="zh-CN" dirty="0"/>
              <a:t>Find</a:t>
            </a:r>
            <a:r>
              <a:rPr lang="zh-CN" altLang="en-US" dirty="0"/>
              <a:t>操作</a:t>
            </a:r>
            <a:endParaRPr lang="en-US" altLang="zh-CN" dirty="0"/>
          </a:p>
          <a:p>
            <a:pPr marL="742950" lvl="1" indent="-285750">
              <a:lnSpc>
                <a:spcPct val="150000"/>
              </a:lnSpc>
              <a:buFont typeface="Wingdings" pitchFamily="2" charset="2"/>
              <a:buChar char="q"/>
            </a:pPr>
            <a:r>
              <a:rPr lang="zh-CN" altLang="en-US" dirty="0"/>
              <a:t>整体时间复杂度为</a:t>
            </a:r>
            <a:r>
              <a:rPr lang="en-US" altLang="zh-CN" dirty="0"/>
              <a:t>O(Kα(N))</a:t>
            </a:r>
          </a:p>
        </p:txBody>
      </p:sp>
    </p:spTree>
    <p:extLst>
      <p:ext uri="{BB962C8B-B14F-4D97-AF65-F5344CB8AC3E}">
        <p14:creationId xmlns:p14="http://schemas.microsoft.com/office/powerpoint/2010/main" val="3035915468"/>
      </p:ext>
    </p:extLst>
  </p:cSld>
  <p:clrMapOvr>
    <a:masterClrMapping/>
  </p:clrMapOvr>
  <p:transition spd="med">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4300F7-077C-E343-93ED-7A6836B7F239}"/>
              </a:ext>
            </a:extLst>
          </p:cNvPr>
          <p:cNvSpPr>
            <a:spLocks noGrp="1"/>
          </p:cNvSpPr>
          <p:nvPr>
            <p:ph type="body" sz="quarter" idx="12"/>
          </p:nvPr>
        </p:nvSpPr>
        <p:spPr/>
        <p:txBody>
          <a:bodyPr/>
          <a:lstStyle/>
          <a:p>
            <a:pPr marL="0" indent="0">
              <a:buNone/>
            </a:pPr>
            <a:r>
              <a:rPr lang="en-CN" dirty="0"/>
              <a:t>算法设计</a:t>
            </a:r>
          </a:p>
        </p:txBody>
      </p:sp>
      <p:pic>
        <p:nvPicPr>
          <p:cNvPr id="3" name="图片 6">
            <a:extLst>
              <a:ext uri="{FF2B5EF4-FFF2-40B4-BE49-F238E27FC236}">
                <a16:creationId xmlns:a16="http://schemas.microsoft.com/office/drawing/2014/main" id="{E2425863-ADA8-7B4D-9012-AA15339377D0}"/>
              </a:ext>
            </a:extLst>
          </p:cNvPr>
          <p:cNvPicPr>
            <a:picLocks noChangeAspect="1"/>
          </p:cNvPicPr>
          <p:nvPr/>
        </p:nvPicPr>
        <p:blipFill>
          <a:blip r:embed="rId2"/>
          <a:stretch>
            <a:fillRect/>
          </a:stretch>
        </p:blipFill>
        <p:spPr>
          <a:xfrm>
            <a:off x="6550456" y="1334529"/>
            <a:ext cx="4240149" cy="1631229"/>
          </a:xfrm>
          <a:prstGeom prst="rect">
            <a:avLst/>
          </a:prstGeom>
        </p:spPr>
      </p:pic>
      <p:sp>
        <p:nvSpPr>
          <p:cNvPr id="4" name="TextBox 3">
            <a:extLst>
              <a:ext uri="{FF2B5EF4-FFF2-40B4-BE49-F238E27FC236}">
                <a16:creationId xmlns:a16="http://schemas.microsoft.com/office/drawing/2014/main" id="{7C7C8E7A-9990-F946-8DFE-4276E7B5CD7A}"/>
              </a:ext>
            </a:extLst>
          </p:cNvPr>
          <p:cNvSpPr txBox="1"/>
          <p:nvPr/>
        </p:nvSpPr>
        <p:spPr>
          <a:xfrm>
            <a:off x="1050324" y="1103699"/>
            <a:ext cx="4621427" cy="2446824"/>
          </a:xfrm>
          <a:prstGeom prst="rect">
            <a:avLst/>
          </a:prstGeom>
          <a:noFill/>
        </p:spPr>
        <p:txBody>
          <a:bodyPr wrap="square" rtlCol="0">
            <a:spAutoFit/>
          </a:bodyPr>
          <a:lstStyle/>
          <a:p>
            <a:pPr marL="285750" indent="-285750">
              <a:lnSpc>
                <a:spcPct val="150000"/>
              </a:lnSpc>
              <a:buFont typeface="Wingdings" pitchFamily="2" charset="2"/>
              <a:buChar char="q"/>
            </a:pPr>
            <a:r>
              <a:rPr lang="zh-CN" altLang="en-US" b="1" dirty="0"/>
              <a:t>整体空间复杂度</a:t>
            </a:r>
            <a:r>
              <a:rPr lang="en-US" altLang="zh-CN" b="1" dirty="0"/>
              <a:t>——O(N)</a:t>
            </a:r>
          </a:p>
          <a:p>
            <a:pPr marL="742950" lvl="1" indent="-285750">
              <a:lnSpc>
                <a:spcPct val="150000"/>
              </a:lnSpc>
              <a:buFont typeface="Wingdings" pitchFamily="2" charset="2"/>
              <a:buChar char="q"/>
            </a:pPr>
            <a:r>
              <a:rPr lang="zh-CN" altLang="en-US" b="1" dirty="0"/>
              <a:t>空间主要消耗在并查集存储上</a:t>
            </a:r>
            <a:endParaRPr lang="en-US" altLang="zh-CN" b="1" dirty="0"/>
          </a:p>
          <a:p>
            <a:pPr marL="742950" lvl="1" indent="-285750">
              <a:lnSpc>
                <a:spcPct val="150000"/>
              </a:lnSpc>
              <a:buFont typeface="Wingdings" pitchFamily="2" charset="2"/>
              <a:buChar char="q"/>
            </a:pPr>
            <a:r>
              <a:rPr lang="zh-CN" altLang="en-US" b="1" dirty="0"/>
              <a:t>并查集存储在</a:t>
            </a:r>
            <a:r>
              <a:rPr lang="en-US" altLang="zh-CN" b="1" dirty="0"/>
              <a:t>fa</a:t>
            </a:r>
            <a:r>
              <a:rPr lang="zh-CN" altLang="en-US" b="1" dirty="0"/>
              <a:t>数组和</a:t>
            </a:r>
            <a:r>
              <a:rPr lang="en-US" altLang="zh-CN" b="1" dirty="0"/>
              <a:t>re</a:t>
            </a:r>
            <a:r>
              <a:rPr lang="zh-CN" altLang="en-US" b="1" dirty="0"/>
              <a:t>数组中，它们的大小都是</a:t>
            </a:r>
            <a:r>
              <a:rPr lang="en-US" altLang="zh-CN" b="1" dirty="0"/>
              <a:t>N</a:t>
            </a:r>
            <a:r>
              <a:rPr lang="zh-CN" altLang="en-US" b="1" dirty="0"/>
              <a:t>（动物总个数）</a:t>
            </a:r>
            <a:endParaRPr lang="en-US" altLang="zh-CN" b="1" dirty="0"/>
          </a:p>
          <a:p>
            <a:pPr marL="742950" lvl="1" indent="-285750">
              <a:lnSpc>
                <a:spcPct val="150000"/>
              </a:lnSpc>
              <a:buFont typeface="Wingdings" pitchFamily="2" charset="2"/>
              <a:buChar char="q"/>
            </a:pPr>
            <a:r>
              <a:rPr lang="zh-CN" altLang="en-US" b="1" dirty="0"/>
              <a:t>整体空间复杂度为</a:t>
            </a:r>
            <a:r>
              <a:rPr lang="en-US" altLang="zh-CN" b="1" dirty="0"/>
              <a:t>O(N)</a:t>
            </a:r>
            <a:endParaRPr lang="zh-CN" altLang="en-US" b="1" dirty="0"/>
          </a:p>
          <a:p>
            <a:pPr marL="285750" indent="-285750" algn="l">
              <a:buFont typeface="Wingdings" pitchFamily="2" charset="2"/>
              <a:buChar char="q"/>
            </a:pPr>
            <a:endParaRPr lang="en-CN" dirty="0">
              <a:latin typeface="+mn-ea"/>
            </a:endParaRPr>
          </a:p>
        </p:txBody>
      </p:sp>
      <p:pic>
        <p:nvPicPr>
          <p:cNvPr id="6" name="Picture 5">
            <a:extLst>
              <a:ext uri="{FF2B5EF4-FFF2-40B4-BE49-F238E27FC236}">
                <a16:creationId xmlns:a16="http://schemas.microsoft.com/office/drawing/2014/main" id="{1528F46C-A3B8-3C4B-AF8D-E26969744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94" y="3429000"/>
            <a:ext cx="10313496" cy="2446824"/>
          </a:xfrm>
          <a:prstGeom prst="rect">
            <a:avLst/>
          </a:prstGeom>
        </p:spPr>
      </p:pic>
    </p:spTree>
    <p:extLst>
      <p:ext uri="{BB962C8B-B14F-4D97-AF65-F5344CB8AC3E}">
        <p14:creationId xmlns:p14="http://schemas.microsoft.com/office/powerpoint/2010/main" val="1046946952"/>
      </p:ext>
    </p:extLst>
  </p:cSld>
  <p:clrMapOvr>
    <a:masterClrMapping/>
  </p:clrMapOvr>
  <p:transition spd="med">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4E1000D-FA4F-C244-B1F8-9315E715299D}"/>
              </a:ext>
            </a:extLst>
          </p:cNvPr>
          <p:cNvSpPr/>
          <p:nvPr/>
        </p:nvSpPr>
        <p:spPr>
          <a:xfrm>
            <a:off x="1161535" y="1828800"/>
            <a:ext cx="9910119" cy="344753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文本框 6">
            <a:extLst>
              <a:ext uri="{FF2B5EF4-FFF2-40B4-BE49-F238E27FC236}">
                <a16:creationId xmlns:a16="http://schemas.microsoft.com/office/drawing/2014/main" id="{D878FE9B-46A3-4D0C-9EE4-0A098ACC5944}"/>
              </a:ext>
            </a:extLst>
          </p:cNvPr>
          <p:cNvSpPr txBox="1"/>
          <p:nvPr/>
        </p:nvSpPr>
        <p:spPr>
          <a:xfrm>
            <a:off x="2891481" y="3090902"/>
            <a:ext cx="6917724" cy="923330"/>
          </a:xfrm>
          <a:prstGeom prst="rect">
            <a:avLst/>
          </a:prstGeom>
          <a:noFill/>
        </p:spPr>
        <p:txBody>
          <a:bodyPr wrap="square" rtlCol="0">
            <a:spAutoFit/>
          </a:bodyPr>
          <a:lstStyle/>
          <a:p>
            <a:r>
              <a:rPr lang="en-US" altLang="zh-CN" sz="5400" dirty="0"/>
              <a:t>POJ1417 True Liars</a:t>
            </a:r>
            <a:endParaRPr lang="en-CN" sz="5400" dirty="0"/>
          </a:p>
        </p:txBody>
      </p:sp>
      <p:sp>
        <p:nvSpPr>
          <p:cNvPr id="5" name="Text Placeholder 4">
            <a:extLst>
              <a:ext uri="{FF2B5EF4-FFF2-40B4-BE49-F238E27FC236}">
                <a16:creationId xmlns:a16="http://schemas.microsoft.com/office/drawing/2014/main" id="{2B49A278-E393-8B4F-843B-1335AEC21AF1}"/>
              </a:ext>
            </a:extLst>
          </p:cNvPr>
          <p:cNvSpPr>
            <a:spLocks noGrp="1"/>
          </p:cNvSpPr>
          <p:nvPr>
            <p:ph type="body" sz="quarter" idx="12"/>
          </p:nvPr>
        </p:nvSpPr>
        <p:spPr/>
        <p:txBody>
          <a:bodyPr/>
          <a:lstStyle/>
          <a:p>
            <a:pPr marL="0" indent="0">
              <a:buNone/>
            </a:pPr>
            <a:r>
              <a:rPr lang="en-CN" dirty="0"/>
              <a:t>分析题解</a:t>
            </a:r>
          </a:p>
        </p:txBody>
      </p:sp>
    </p:spTree>
    <p:extLst>
      <p:ext uri="{BB962C8B-B14F-4D97-AF65-F5344CB8AC3E}">
        <p14:creationId xmlns:p14="http://schemas.microsoft.com/office/powerpoint/2010/main" val="388303200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2" y="146446"/>
            <a:ext cx="4871938" cy="799642"/>
          </a:xfrm>
        </p:spPr>
        <p:txBody>
          <a:bodyPr/>
          <a:lstStyle/>
          <a:p>
            <a:pPr marL="0" indent="0">
              <a:buNone/>
            </a:pPr>
            <a:r>
              <a:rPr lang="zh-CN" altLang="en-US" dirty="0"/>
              <a:t>问题引入：不相交集合的问题</a:t>
            </a:r>
            <a:endParaRPr lang="en-US" altLang="zh-CN" dirty="0"/>
          </a:p>
        </p:txBody>
      </p:sp>
      <p:sp>
        <p:nvSpPr>
          <p:cNvPr id="10" name="文本框 9">
            <a:extLst>
              <a:ext uri="{FF2B5EF4-FFF2-40B4-BE49-F238E27FC236}">
                <a16:creationId xmlns:a16="http://schemas.microsoft.com/office/drawing/2014/main" id="{A57F0011-E47C-47DC-B642-20923C46B880}"/>
              </a:ext>
            </a:extLst>
          </p:cNvPr>
          <p:cNvSpPr txBox="1"/>
          <p:nvPr/>
        </p:nvSpPr>
        <p:spPr>
          <a:xfrm>
            <a:off x="1022493" y="1344805"/>
            <a:ext cx="10626408" cy="961225"/>
          </a:xfrm>
          <a:prstGeom prst="rect">
            <a:avLst/>
          </a:prstGeom>
          <a:noFill/>
        </p:spPr>
        <p:txBody>
          <a:bodyPr wrap="square" rtlCol="0">
            <a:spAutoFit/>
          </a:bodyPr>
          <a:lstStyle/>
          <a:p>
            <a:pPr algn="just">
              <a:lnSpc>
                <a:spcPct val="150000"/>
              </a:lnSpc>
            </a:pPr>
            <a:r>
              <a:rPr lang="zh-CN" altLang="en-US" sz="2000" dirty="0">
                <a:latin typeface="+mn-ea"/>
              </a:rPr>
              <a:t>如 </a:t>
            </a:r>
            <a:r>
              <a:rPr lang="en-US" altLang="zh-CN" sz="2000" dirty="0">
                <a:latin typeface="+mn-ea"/>
              </a:rPr>
              <a:t>: </a:t>
            </a:r>
            <a:r>
              <a:rPr lang="zh-CN" altLang="en-US" sz="2000" dirty="0">
                <a:latin typeface="+mn-ea"/>
              </a:rPr>
              <a:t>现有</a:t>
            </a:r>
            <a:r>
              <a:rPr lang="en-US" altLang="zh-CN" sz="2000" dirty="0">
                <a:latin typeface="+mn-ea"/>
              </a:rPr>
              <a:t>n</a:t>
            </a:r>
            <a:r>
              <a:rPr lang="zh-CN" altLang="en-US" sz="2000" dirty="0">
                <a:latin typeface="+mn-ea"/>
              </a:rPr>
              <a:t>个小球，每个小球有如图中有</a:t>
            </a:r>
            <a:r>
              <a:rPr lang="en-US" altLang="zh-CN" sz="2000" dirty="0">
                <a:latin typeface="+mn-ea"/>
              </a:rPr>
              <a:t>1~n</a:t>
            </a:r>
            <a:r>
              <a:rPr lang="zh-CN" altLang="en-US" sz="2000" dirty="0">
                <a:latin typeface="+mn-ea"/>
              </a:rPr>
              <a:t>的编号</a:t>
            </a:r>
            <a:r>
              <a:rPr lang="en-US" altLang="zh-CN" sz="2000" dirty="0">
                <a:latin typeface="+mn-ea"/>
              </a:rPr>
              <a:t>, n</a:t>
            </a:r>
            <a:r>
              <a:rPr lang="zh-CN" altLang="en-US" sz="2000" dirty="0">
                <a:latin typeface="+mn-ea"/>
              </a:rPr>
              <a:t>个元素被划分成若干个不相交的集合，现对这些元素有查找它的所属集合，以及将不同集合合并成同一个集合的操作。</a:t>
            </a:r>
          </a:p>
        </p:txBody>
      </p:sp>
      <p:pic>
        <p:nvPicPr>
          <p:cNvPr id="4" name="Picture 3">
            <a:extLst>
              <a:ext uri="{FF2B5EF4-FFF2-40B4-BE49-F238E27FC236}">
                <a16:creationId xmlns:a16="http://schemas.microsoft.com/office/drawing/2014/main" id="{FC985DAB-4FBB-EC4E-9653-652C18223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207" y="1744626"/>
            <a:ext cx="8118440" cy="4567107"/>
          </a:xfrm>
          <a:prstGeom prst="rect">
            <a:avLst/>
          </a:prstGeom>
        </p:spPr>
      </p:pic>
    </p:spTree>
    <p:extLst>
      <p:ext uri="{BB962C8B-B14F-4D97-AF65-F5344CB8AC3E}">
        <p14:creationId xmlns:p14="http://schemas.microsoft.com/office/powerpoint/2010/main" val="4172855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4640694"/>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有一群人，分为好人和坏人两类（好人个数为</a:t>
            </a:r>
            <a:r>
              <a:rPr lang="en-US" altLang="zh-CN" sz="2600" spc="-10" dirty="0">
                <a:solidFill>
                  <a:schemeClr val="tx1">
                    <a:lumMod val="85000"/>
                    <a:lumOff val="15000"/>
                  </a:schemeClr>
                </a:solidFill>
                <a:latin typeface="+mn-ea"/>
              </a:rPr>
              <a:t>p_1</a:t>
            </a:r>
            <a:r>
              <a:rPr lang="zh-CN" altLang="en-US" sz="2600" spc="-10" dirty="0">
                <a:solidFill>
                  <a:schemeClr val="tx1">
                    <a:lumMod val="85000"/>
                    <a:lumOff val="15000"/>
                  </a:schemeClr>
                </a:solidFill>
                <a:latin typeface="+mn-ea"/>
              </a:rPr>
              <a:t>，坏人个数为</a:t>
            </a:r>
            <a:r>
              <a:rPr lang="en-US" altLang="zh-CN" sz="2600" spc="-10" dirty="0">
                <a:solidFill>
                  <a:schemeClr val="tx1">
                    <a:lumMod val="85000"/>
                    <a:lumOff val="15000"/>
                  </a:schemeClr>
                </a:solidFill>
                <a:latin typeface="+mn-ea"/>
              </a:rPr>
              <a:t>p_2</a:t>
            </a:r>
            <a:r>
              <a:rPr lang="zh-CN" altLang="en-US" sz="2600" spc="-10" dirty="0">
                <a:solidFill>
                  <a:schemeClr val="tx1">
                    <a:lumMod val="85000"/>
                    <a:lumOff val="15000"/>
                  </a:schemeClr>
                </a:solidFill>
                <a:latin typeface="+mn-ea"/>
              </a:rPr>
              <a:t>）</a:t>
            </a:r>
            <a:endParaRPr lang="en-US" altLang="zh-CN" sz="2600" spc="-10" dirty="0">
              <a:solidFill>
                <a:schemeClr val="tx1">
                  <a:lumMod val="85000"/>
                  <a:lumOff val="15000"/>
                </a:schemeClr>
              </a:solidFill>
              <a:latin typeface="+mn-ea"/>
            </a:endParaRPr>
          </a:p>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好人只说真话，坏人只说假话</a:t>
            </a:r>
            <a:endParaRPr lang="en-US" altLang="zh-CN" sz="2600" spc="-10" dirty="0">
              <a:solidFill>
                <a:schemeClr val="tx1">
                  <a:lumMod val="85000"/>
                  <a:lumOff val="15000"/>
                </a:schemeClr>
              </a:solidFill>
              <a:latin typeface="+mn-ea"/>
            </a:endParaRPr>
          </a:p>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逐条给出</a:t>
            </a:r>
            <a:r>
              <a:rPr lang="en-US" altLang="zh-CN" sz="2600" spc="-10" dirty="0">
                <a:solidFill>
                  <a:schemeClr val="tx1">
                    <a:lumMod val="85000"/>
                    <a:lumOff val="15000"/>
                  </a:schemeClr>
                </a:solidFill>
                <a:latin typeface="+mn-ea"/>
              </a:rPr>
              <a:t>n</a:t>
            </a:r>
            <a:r>
              <a:rPr lang="zh-CN" altLang="en-US" sz="2600" spc="-10" dirty="0">
                <a:solidFill>
                  <a:schemeClr val="tx1">
                    <a:lumMod val="85000"/>
                    <a:lumOff val="15000"/>
                  </a:schemeClr>
                </a:solidFill>
                <a:latin typeface="+mn-ea"/>
              </a:rPr>
              <a:t>条关系信息：</a:t>
            </a:r>
            <a:r>
              <a:rPr lang="en-US" altLang="zh-CN" sz="2600" spc="-10" dirty="0" err="1">
                <a:solidFill>
                  <a:schemeClr val="tx1">
                    <a:lumMod val="85000"/>
                    <a:lumOff val="15000"/>
                  </a:schemeClr>
                </a:solidFill>
                <a:latin typeface="+mn-ea"/>
              </a:rPr>
              <a:t>x_i</a:t>
            </a:r>
            <a:r>
              <a:rPr lang="en-US" altLang="zh-CN" sz="2600" spc="-10" dirty="0">
                <a:solidFill>
                  <a:schemeClr val="tx1">
                    <a:lumMod val="85000"/>
                    <a:lumOff val="15000"/>
                  </a:schemeClr>
                </a:solidFill>
                <a:latin typeface="+mn-ea"/>
              </a:rPr>
              <a:t>  </a:t>
            </a:r>
            <a:r>
              <a:rPr lang="en-US" altLang="zh-CN" sz="2600" spc="-10" dirty="0" err="1">
                <a:solidFill>
                  <a:schemeClr val="tx1">
                    <a:lumMod val="85000"/>
                    <a:lumOff val="15000"/>
                  </a:schemeClr>
                </a:solidFill>
                <a:latin typeface="+mn-ea"/>
              </a:rPr>
              <a:t>y_i</a:t>
            </a:r>
            <a:r>
              <a:rPr lang="en-US" altLang="zh-CN" sz="2600" spc="-10" dirty="0">
                <a:solidFill>
                  <a:schemeClr val="tx1">
                    <a:lumMod val="85000"/>
                    <a:lumOff val="15000"/>
                  </a:schemeClr>
                </a:solidFill>
                <a:latin typeface="+mn-ea"/>
              </a:rPr>
              <a:t>  </a:t>
            </a:r>
            <a:r>
              <a:rPr lang="en-US" altLang="zh-CN" sz="2600" spc="-10" dirty="0" err="1">
                <a:solidFill>
                  <a:schemeClr val="tx1">
                    <a:lumMod val="85000"/>
                    <a:lumOff val="15000"/>
                  </a:schemeClr>
                </a:solidFill>
                <a:latin typeface="+mn-ea"/>
              </a:rPr>
              <a:t>a_i</a:t>
            </a:r>
            <a:endParaRPr lang="en-US" altLang="zh-CN" sz="2600" spc="-10" dirty="0">
              <a:solidFill>
                <a:schemeClr val="tx1">
                  <a:lumMod val="85000"/>
                  <a:lumOff val="15000"/>
                </a:schemeClr>
              </a:solidFill>
              <a:latin typeface="+mn-ea"/>
            </a:endParaRPr>
          </a:p>
          <a:p>
            <a:pPr marL="914400" lvl="1" indent="-457200">
              <a:lnSpc>
                <a:spcPct val="120000"/>
              </a:lnSpc>
              <a:buFont typeface="Wingdings" pitchFamily="2" charset="2"/>
              <a:buChar char="q"/>
            </a:pPr>
            <a:r>
              <a:rPr lang="zh-CN" altLang="en-US" sz="2600" spc="-10" dirty="0">
                <a:solidFill>
                  <a:srgbClr val="0070C0"/>
                </a:solidFill>
                <a:latin typeface="+mn-ea"/>
              </a:rPr>
              <a:t>表示</a:t>
            </a:r>
            <a:r>
              <a:rPr lang="en-US" altLang="zh-CN" sz="2600" spc="-10" dirty="0" err="1">
                <a:solidFill>
                  <a:srgbClr val="0070C0"/>
                </a:solidFill>
                <a:latin typeface="+mn-ea"/>
              </a:rPr>
              <a:t>x_i</a:t>
            </a:r>
            <a:r>
              <a:rPr lang="zh-CN" altLang="en-US" sz="2600" spc="-10" dirty="0">
                <a:solidFill>
                  <a:srgbClr val="0070C0"/>
                </a:solidFill>
                <a:latin typeface="+mn-ea"/>
              </a:rPr>
              <a:t>回答问题：</a:t>
            </a:r>
            <a:r>
              <a:rPr lang="en-US" altLang="zh-CN" sz="2600" spc="-10" dirty="0" err="1">
                <a:solidFill>
                  <a:srgbClr val="0070C0"/>
                </a:solidFill>
                <a:latin typeface="+mn-ea"/>
              </a:rPr>
              <a:t>y_i</a:t>
            </a:r>
            <a:r>
              <a:rPr lang="zh-CN" altLang="en-US" sz="2600" spc="-10" dirty="0">
                <a:solidFill>
                  <a:srgbClr val="0070C0"/>
                </a:solidFill>
                <a:latin typeface="+mn-ea"/>
              </a:rPr>
              <a:t>是好人吗？</a:t>
            </a:r>
            <a:r>
              <a:rPr lang="en-US" altLang="zh-CN" sz="2600" spc="-10" dirty="0" err="1">
                <a:solidFill>
                  <a:srgbClr val="0070C0"/>
                </a:solidFill>
                <a:latin typeface="+mn-ea"/>
              </a:rPr>
              <a:t>a_i</a:t>
            </a:r>
            <a:r>
              <a:rPr lang="zh-CN" altLang="en-US" sz="2600" spc="-10" dirty="0">
                <a:solidFill>
                  <a:srgbClr val="0070C0"/>
                </a:solidFill>
                <a:latin typeface="+mn-ea"/>
              </a:rPr>
              <a:t>为</a:t>
            </a:r>
            <a:r>
              <a:rPr lang="en-US" altLang="zh-CN" sz="2600" spc="-10" dirty="0">
                <a:solidFill>
                  <a:srgbClr val="0070C0"/>
                </a:solidFill>
                <a:latin typeface="+mn-ea"/>
              </a:rPr>
              <a:t>”yes”</a:t>
            </a:r>
            <a:r>
              <a:rPr lang="zh-CN" altLang="en-US" sz="2600" spc="-10" dirty="0">
                <a:solidFill>
                  <a:srgbClr val="0070C0"/>
                </a:solidFill>
                <a:latin typeface="+mn-ea"/>
              </a:rPr>
              <a:t>或</a:t>
            </a:r>
            <a:r>
              <a:rPr lang="en-US" altLang="zh-CN" sz="2600" spc="-10" dirty="0">
                <a:solidFill>
                  <a:srgbClr val="0070C0"/>
                </a:solidFill>
                <a:latin typeface="+mn-ea"/>
              </a:rPr>
              <a:t>”no”</a:t>
            </a:r>
          </a:p>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假设所给出的</a:t>
            </a:r>
            <a:r>
              <a:rPr lang="en-US" altLang="zh-CN" sz="2600" spc="-10" dirty="0">
                <a:solidFill>
                  <a:schemeClr val="tx1">
                    <a:lumMod val="85000"/>
                    <a:lumOff val="15000"/>
                  </a:schemeClr>
                </a:solidFill>
                <a:latin typeface="+mn-ea"/>
              </a:rPr>
              <a:t>n</a:t>
            </a:r>
            <a:r>
              <a:rPr lang="zh-CN" altLang="en-US" sz="2600" spc="-10" dirty="0">
                <a:solidFill>
                  <a:schemeClr val="tx1">
                    <a:lumMod val="85000"/>
                    <a:lumOff val="15000"/>
                  </a:schemeClr>
                </a:solidFill>
                <a:latin typeface="+mn-ea"/>
              </a:rPr>
              <a:t>条关系信息前后不会出现矛盾</a:t>
            </a:r>
            <a:endParaRPr lang="en-US" altLang="zh-CN" sz="2600" spc="-10" dirty="0">
              <a:solidFill>
                <a:schemeClr val="tx1">
                  <a:lumMod val="85000"/>
                  <a:lumOff val="15000"/>
                </a:schemeClr>
              </a:solidFill>
              <a:latin typeface="+mn-ea"/>
            </a:endParaRPr>
          </a:p>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要求最终判断是否能唯一的判断好人的编号（人群编号</a:t>
            </a:r>
            <a:r>
              <a:rPr lang="en-US" altLang="zh-CN" sz="2600" spc="-10" dirty="0">
                <a:solidFill>
                  <a:schemeClr val="tx1">
                    <a:lumMod val="85000"/>
                    <a:lumOff val="15000"/>
                  </a:schemeClr>
                </a:solidFill>
                <a:latin typeface="+mn-ea"/>
              </a:rPr>
              <a:t>1~p_1+p_2</a:t>
            </a:r>
            <a:r>
              <a:rPr lang="zh-CN" altLang="en-US" sz="2600" spc="-10" dirty="0">
                <a:solidFill>
                  <a:schemeClr val="tx1">
                    <a:lumMod val="85000"/>
                    <a:lumOff val="15000"/>
                  </a:schemeClr>
                </a:solidFill>
                <a:latin typeface="+mn-ea"/>
              </a:rPr>
              <a:t>）</a:t>
            </a:r>
            <a:endParaRPr lang="en-US" altLang="zh-CN" sz="2600" spc="-10" dirty="0">
              <a:solidFill>
                <a:schemeClr val="tx1">
                  <a:lumMod val="85000"/>
                  <a:lumOff val="15000"/>
                </a:schemeClr>
              </a:solidFill>
              <a:latin typeface="+mn-ea"/>
            </a:endParaRPr>
          </a:p>
          <a:p>
            <a:pPr marL="914400" lvl="1" indent="-457200">
              <a:lnSpc>
                <a:spcPct val="120000"/>
              </a:lnSpc>
              <a:buFont typeface="Wingdings" pitchFamily="2" charset="2"/>
              <a:buChar char="q"/>
            </a:pPr>
            <a:r>
              <a:rPr lang="zh-CN" altLang="en-US" sz="2600" spc="-10" dirty="0">
                <a:solidFill>
                  <a:srgbClr val="0070C0"/>
                </a:solidFill>
                <a:latin typeface="+mn-ea"/>
              </a:rPr>
              <a:t>如果能则逐行给出好人的编号</a:t>
            </a:r>
            <a:endParaRPr lang="en-US" altLang="zh-CN" sz="2600" spc="-10" dirty="0">
              <a:solidFill>
                <a:srgbClr val="0070C0"/>
              </a:solidFill>
              <a:latin typeface="+mn-ea"/>
            </a:endParaRPr>
          </a:p>
          <a:p>
            <a:pPr marL="914400" lvl="1" indent="-457200">
              <a:lnSpc>
                <a:spcPct val="120000"/>
              </a:lnSpc>
              <a:buFont typeface="Wingdings" pitchFamily="2" charset="2"/>
              <a:buChar char="q"/>
            </a:pPr>
            <a:r>
              <a:rPr lang="zh-CN" altLang="en-US" sz="2600" spc="-10" dirty="0">
                <a:solidFill>
                  <a:srgbClr val="0070C0"/>
                </a:solidFill>
                <a:latin typeface="+mn-ea"/>
              </a:rPr>
              <a:t>如果不能，则输出</a:t>
            </a:r>
            <a:r>
              <a:rPr lang="en-US" altLang="zh-CN" sz="2600" spc="-10" dirty="0">
                <a:solidFill>
                  <a:srgbClr val="0070C0"/>
                </a:solidFill>
                <a:latin typeface="+mn-ea"/>
              </a:rPr>
              <a:t>”no”</a:t>
            </a:r>
          </a:p>
          <a:p>
            <a:pPr>
              <a:lnSpc>
                <a:spcPct val="120000"/>
              </a:lnSpc>
            </a:pP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问题描述</a:t>
            </a:r>
          </a:p>
        </p:txBody>
      </p:sp>
    </p:spTree>
    <p:extLst>
      <p:ext uri="{BB962C8B-B14F-4D97-AF65-F5344CB8AC3E}">
        <p14:creationId xmlns:p14="http://schemas.microsoft.com/office/powerpoint/2010/main" val="1787742245"/>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问题建模</a:t>
            </a:r>
          </a:p>
        </p:txBody>
      </p:sp>
      <p:sp>
        <p:nvSpPr>
          <p:cNvPr id="5" name="文本框 4">
            <a:extLst>
              <a:ext uri="{FF2B5EF4-FFF2-40B4-BE49-F238E27FC236}">
                <a16:creationId xmlns:a16="http://schemas.microsoft.com/office/drawing/2014/main" id="{02E5EA29-0ED9-4F79-B635-2B724A35862B}"/>
              </a:ext>
            </a:extLst>
          </p:cNvPr>
          <p:cNvSpPr txBox="1"/>
          <p:nvPr/>
        </p:nvSpPr>
        <p:spPr>
          <a:xfrm>
            <a:off x="566962" y="2872797"/>
            <a:ext cx="3338305" cy="1870769"/>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关系判断</a:t>
            </a:r>
            <a:endParaRPr lang="en-US" altLang="zh-CN" sz="2600" spc="-10" dirty="0">
              <a:solidFill>
                <a:schemeClr val="tx1">
                  <a:lumMod val="85000"/>
                  <a:lumOff val="15000"/>
                </a:schemeClr>
              </a:solidFill>
              <a:latin typeface="+mn-ea"/>
            </a:endParaRPr>
          </a:p>
          <a:p>
            <a:pPr marL="914400" lvl="1" indent="-457200">
              <a:lnSpc>
                <a:spcPct val="120000"/>
              </a:lnSpc>
              <a:buFont typeface="Wingdings" pitchFamily="2" charset="2"/>
              <a:buChar char="q"/>
            </a:pPr>
            <a:r>
              <a:rPr lang="en-US" altLang="zh-CN" sz="2600" spc="-10" dirty="0" err="1">
                <a:solidFill>
                  <a:srgbClr val="0070C0"/>
                </a:solidFill>
                <a:latin typeface="+mn-ea"/>
              </a:rPr>
              <a:t>a_i</a:t>
            </a:r>
            <a:r>
              <a:rPr lang="en-US" altLang="zh-CN" sz="2600" spc="-10" dirty="0">
                <a:solidFill>
                  <a:srgbClr val="0070C0"/>
                </a:solidFill>
                <a:latin typeface="+mn-ea"/>
              </a:rPr>
              <a:t>=yes</a:t>
            </a:r>
          </a:p>
          <a:p>
            <a:pPr marL="914400" lvl="1" indent="-457200">
              <a:lnSpc>
                <a:spcPct val="120000"/>
              </a:lnSpc>
              <a:buFont typeface="Wingdings" pitchFamily="2" charset="2"/>
              <a:buChar char="q"/>
            </a:pPr>
            <a:r>
              <a:rPr lang="en-US" altLang="zh-CN" sz="2600" spc="-10" dirty="0" err="1">
                <a:solidFill>
                  <a:srgbClr val="0070C0"/>
                </a:solidFill>
                <a:latin typeface="+mn-ea"/>
              </a:rPr>
              <a:t>a_i</a:t>
            </a:r>
            <a:r>
              <a:rPr lang="en-US" altLang="zh-CN" sz="2600" spc="-10" dirty="0">
                <a:solidFill>
                  <a:srgbClr val="0070C0"/>
                </a:solidFill>
                <a:latin typeface="+mn-ea"/>
              </a:rPr>
              <a:t>=no</a:t>
            </a:r>
            <a:endParaRPr lang="en-US" altLang="zh-CN" sz="2000" spc="-10" dirty="0">
              <a:solidFill>
                <a:srgbClr val="0070C0"/>
              </a:solidFill>
              <a:latin typeface="+mn-ea"/>
            </a:endParaRPr>
          </a:p>
          <a:p>
            <a:pPr>
              <a:lnSpc>
                <a:spcPct val="120000"/>
              </a:lnSpc>
            </a:pPr>
            <a:endParaRPr lang="en-US" altLang="zh-CN" sz="2000" spc="-10" dirty="0">
              <a:solidFill>
                <a:schemeClr val="tx1">
                  <a:lumMod val="85000"/>
                  <a:lumOff val="15000"/>
                </a:schemeClr>
              </a:solidFill>
              <a:latin typeface="+mn-ea"/>
            </a:endParaRPr>
          </a:p>
        </p:txBody>
      </p:sp>
      <p:graphicFrame>
        <p:nvGraphicFramePr>
          <p:cNvPr id="6" name="表格 5">
            <a:extLst>
              <a:ext uri="{FF2B5EF4-FFF2-40B4-BE49-F238E27FC236}">
                <a16:creationId xmlns:a16="http://schemas.microsoft.com/office/drawing/2014/main" id="{61276CDB-03A9-45C9-864A-72244C1456E3}"/>
              </a:ext>
            </a:extLst>
          </p:cNvPr>
          <p:cNvGraphicFramePr>
            <a:graphicFrameLocks noGrp="1"/>
          </p:cNvGraphicFramePr>
          <p:nvPr/>
        </p:nvGraphicFramePr>
        <p:xfrm>
          <a:off x="4370849" y="1595850"/>
          <a:ext cx="6511292" cy="3842646"/>
        </p:xfrm>
        <a:graphic>
          <a:graphicData uri="http://schemas.openxmlformats.org/drawingml/2006/table">
            <a:tbl>
              <a:tblPr firstRow="1" bandRow="1">
                <a:tableStyleId>{5C22544A-7EE6-4342-B048-85BDC9FD1C3A}</a:tableStyleId>
              </a:tblPr>
              <a:tblGrid>
                <a:gridCol w="1627823">
                  <a:extLst>
                    <a:ext uri="{9D8B030D-6E8A-4147-A177-3AD203B41FA5}">
                      <a16:colId xmlns:a16="http://schemas.microsoft.com/office/drawing/2014/main" val="3835851026"/>
                    </a:ext>
                  </a:extLst>
                </a:gridCol>
                <a:gridCol w="1627823">
                  <a:extLst>
                    <a:ext uri="{9D8B030D-6E8A-4147-A177-3AD203B41FA5}">
                      <a16:colId xmlns:a16="http://schemas.microsoft.com/office/drawing/2014/main" val="2051569050"/>
                    </a:ext>
                  </a:extLst>
                </a:gridCol>
                <a:gridCol w="1627823">
                  <a:extLst>
                    <a:ext uri="{9D8B030D-6E8A-4147-A177-3AD203B41FA5}">
                      <a16:colId xmlns:a16="http://schemas.microsoft.com/office/drawing/2014/main" val="1641325198"/>
                    </a:ext>
                  </a:extLst>
                </a:gridCol>
                <a:gridCol w="1627823">
                  <a:extLst>
                    <a:ext uri="{9D8B030D-6E8A-4147-A177-3AD203B41FA5}">
                      <a16:colId xmlns:a16="http://schemas.microsoft.com/office/drawing/2014/main" val="3973583180"/>
                    </a:ext>
                  </a:extLst>
                </a:gridCol>
              </a:tblGrid>
              <a:tr h="909606">
                <a:tc>
                  <a:txBody>
                    <a:bodyPr/>
                    <a:lstStyle/>
                    <a:p>
                      <a:pPr algn="ctr"/>
                      <a:r>
                        <a:rPr lang="en-US" altLang="zh-CN" sz="2200" dirty="0" err="1">
                          <a:latin typeface="+mn-ea"/>
                          <a:ea typeface="+mn-ea"/>
                        </a:rPr>
                        <a:t>a_i</a:t>
                      </a:r>
                      <a:endParaRPr lang="zh-CN" altLang="en-US" sz="22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altLang="zh-CN" sz="2200" dirty="0" err="1">
                          <a:latin typeface="+mn-ea"/>
                          <a:ea typeface="+mn-ea"/>
                        </a:rPr>
                        <a:t>x_i</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altLang="zh-CN" sz="2200" dirty="0" err="1">
                          <a:latin typeface="+mn-ea"/>
                          <a:ea typeface="+mn-ea"/>
                        </a:rPr>
                        <a:t>y_i</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关系</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79403048"/>
                  </a:ext>
                </a:extLst>
              </a:tr>
              <a:tr h="733260">
                <a:tc rowSpan="2">
                  <a:txBody>
                    <a:bodyPr/>
                    <a:lstStyle/>
                    <a:p>
                      <a:pPr algn="ctr"/>
                      <a:r>
                        <a:rPr lang="en-US" altLang="zh-CN" sz="2000" dirty="0">
                          <a:latin typeface="+mn-ea"/>
                          <a:ea typeface="+mn-ea"/>
                        </a:rPr>
                        <a:t>yes</a:t>
                      </a: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2000" dirty="0">
                          <a:latin typeface="+mn-ea"/>
                          <a:ea typeface="+mn-ea"/>
                        </a:rPr>
                        <a:t>好人</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2000" dirty="0">
                          <a:latin typeface="+mn-ea"/>
                          <a:ea typeface="+mn-ea"/>
                        </a:rPr>
                        <a:t>好人</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2000" dirty="0">
                          <a:latin typeface="+mn-ea"/>
                          <a:ea typeface="+mn-ea"/>
                        </a:rPr>
                        <a:t>同类</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11402836"/>
                  </a:ext>
                </a:extLst>
              </a:tr>
              <a:tr h="733260">
                <a:tc vMerge="1">
                  <a:txBody>
                    <a:bodyPr/>
                    <a:lstStyle/>
                    <a:p>
                      <a:pPr algn="ct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zh-CN" altLang="en-US" sz="2000" dirty="0">
                          <a:latin typeface="+mn-ea"/>
                          <a:ea typeface="+mn-ea"/>
                        </a:rPr>
                        <a:t>坏人</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zh-CN" altLang="en-US" sz="2000" dirty="0">
                          <a:latin typeface="+mn-ea"/>
                          <a:ea typeface="+mn-ea"/>
                        </a:rPr>
                        <a:t>坏人</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zh-CN" altLang="en-US" sz="2000" dirty="0">
                          <a:latin typeface="+mn-ea"/>
                          <a:ea typeface="+mn-ea"/>
                        </a:rPr>
                        <a:t>同类</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extLst>
                  <a:ext uri="{0D108BD9-81ED-4DB2-BD59-A6C34878D82A}">
                    <a16:rowId xmlns:a16="http://schemas.microsoft.com/office/drawing/2014/main" val="2832205030"/>
                  </a:ext>
                </a:extLst>
              </a:tr>
              <a:tr h="733260">
                <a:tc rowSpan="2">
                  <a:txBody>
                    <a:bodyPr/>
                    <a:lstStyle/>
                    <a:p>
                      <a:pPr algn="ctr"/>
                      <a:r>
                        <a:rPr lang="en-US" altLang="zh-CN" sz="2000" kern="1200" dirty="0">
                          <a:solidFill>
                            <a:schemeClr val="dk1"/>
                          </a:solidFill>
                          <a:latin typeface="+mn-ea"/>
                          <a:ea typeface="+mn-ea"/>
                          <a:cs typeface="+mn-cs"/>
                        </a:rPr>
                        <a:t>no</a:t>
                      </a:r>
                      <a:endParaRPr lang="zh-CN" altLang="en-US" sz="2000" kern="1200" dirty="0">
                        <a:solidFill>
                          <a:schemeClr val="dk1"/>
                        </a:solidFill>
                        <a:latin typeface="+mn-ea"/>
                        <a:ea typeface="+mn-ea"/>
                        <a:cs typeface="+mn-cs"/>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2000" dirty="0">
                          <a:latin typeface="+mn-ea"/>
                          <a:ea typeface="+mn-ea"/>
                        </a:rPr>
                        <a:t>好人</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2000" dirty="0">
                          <a:latin typeface="+mn-ea"/>
                          <a:ea typeface="+mn-ea"/>
                        </a:rPr>
                        <a:t>坏人</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2000" dirty="0">
                          <a:latin typeface="+mn-ea"/>
                          <a:ea typeface="+mn-ea"/>
                        </a:rPr>
                        <a:t>不同类</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7326134"/>
                  </a:ext>
                </a:extLst>
              </a:tr>
              <a:tr h="733260">
                <a:tc vMerge="1">
                  <a:txBody>
                    <a:bodyPr/>
                    <a:lstStyle/>
                    <a:p>
                      <a:pPr algn="ct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zh-CN" altLang="en-US" sz="2000" dirty="0">
                          <a:latin typeface="+mn-ea"/>
                          <a:ea typeface="+mn-ea"/>
                        </a:rPr>
                        <a:t>坏人</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zh-CN" altLang="en-US" sz="2000" dirty="0">
                          <a:latin typeface="+mn-ea"/>
                          <a:ea typeface="+mn-ea"/>
                        </a:rPr>
                        <a:t>好人</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zh-CN" altLang="en-US" sz="2000" dirty="0">
                          <a:latin typeface="+mn-ea"/>
                          <a:ea typeface="+mn-ea"/>
                        </a:rPr>
                        <a:t>不同类</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extLst>
                  <a:ext uri="{0D108BD9-81ED-4DB2-BD59-A6C34878D82A}">
                    <a16:rowId xmlns:a16="http://schemas.microsoft.com/office/drawing/2014/main" val="255573708"/>
                  </a:ext>
                </a:extLst>
              </a:tr>
            </a:tbl>
          </a:graphicData>
        </a:graphic>
      </p:graphicFrame>
    </p:spTree>
    <p:extLst>
      <p:ext uri="{BB962C8B-B14F-4D97-AF65-F5344CB8AC3E}">
        <p14:creationId xmlns:p14="http://schemas.microsoft.com/office/powerpoint/2010/main" val="48463739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问题建模</a:t>
            </a:r>
          </a:p>
        </p:txBody>
      </p:sp>
      <p:sp>
        <p:nvSpPr>
          <p:cNvPr id="5" name="TextBox 4">
            <a:extLst>
              <a:ext uri="{FF2B5EF4-FFF2-40B4-BE49-F238E27FC236}">
                <a16:creationId xmlns:a16="http://schemas.microsoft.com/office/drawing/2014/main" id="{7FBBDBC4-91AE-F748-B777-1B8D575BF0B0}"/>
              </a:ext>
            </a:extLst>
          </p:cNvPr>
          <p:cNvSpPr txBox="1"/>
          <p:nvPr/>
        </p:nvSpPr>
        <p:spPr>
          <a:xfrm>
            <a:off x="2494005" y="1371373"/>
            <a:ext cx="7203989" cy="1815049"/>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chemeClr val="tx1">
                    <a:lumMod val="85000"/>
                    <a:lumOff val="15000"/>
                  </a:schemeClr>
                </a:solidFill>
                <a:latin typeface="+mn-ea"/>
              </a:rPr>
              <a:t>关系集</a:t>
            </a:r>
            <a:r>
              <a:rPr lang="en-US" altLang="zh-CN" sz="3200" spc="-10" dirty="0">
                <a:solidFill>
                  <a:schemeClr val="tx1">
                    <a:lumMod val="85000"/>
                    <a:lumOff val="15000"/>
                  </a:schemeClr>
                </a:solidFill>
                <a:latin typeface="+mn-ea"/>
              </a:rPr>
              <a:t>R={0,1}</a:t>
            </a:r>
            <a:r>
              <a:rPr lang="zh-CN" altLang="en-US" sz="3200" spc="-10" dirty="0">
                <a:solidFill>
                  <a:schemeClr val="tx1">
                    <a:lumMod val="85000"/>
                    <a:lumOff val="15000"/>
                  </a:schemeClr>
                </a:solidFill>
                <a:latin typeface="+mn-ea"/>
              </a:rPr>
              <a:t>，其中</a:t>
            </a:r>
            <a:endParaRPr lang="en-US" altLang="zh-CN" sz="3200" spc="-10" dirty="0">
              <a:solidFill>
                <a:schemeClr val="tx1">
                  <a:lumMod val="85000"/>
                  <a:lumOff val="15000"/>
                </a:schemeClr>
              </a:solidFill>
              <a:latin typeface="+mn-ea"/>
            </a:endParaRPr>
          </a:p>
          <a:p>
            <a:pPr marL="914400" lvl="1" indent="-457200">
              <a:lnSpc>
                <a:spcPct val="120000"/>
              </a:lnSpc>
              <a:buFont typeface="Wingdings" pitchFamily="2" charset="2"/>
              <a:buChar char="q"/>
            </a:pPr>
            <a:r>
              <a:rPr lang="en-US" altLang="zh-CN" sz="3200" spc="-10" dirty="0">
                <a:solidFill>
                  <a:srgbClr val="0070C0"/>
                </a:solidFill>
                <a:latin typeface="+mn-ea"/>
              </a:rPr>
              <a:t>Re[x]=0</a:t>
            </a:r>
            <a:r>
              <a:rPr lang="zh-CN" altLang="en-US" sz="3200" spc="-10" dirty="0">
                <a:solidFill>
                  <a:srgbClr val="0070C0"/>
                </a:solidFill>
                <a:latin typeface="+mn-ea"/>
              </a:rPr>
              <a:t>表示</a:t>
            </a:r>
            <a:r>
              <a:rPr lang="en-US" altLang="zh-CN" sz="3200" spc="-10" dirty="0">
                <a:solidFill>
                  <a:srgbClr val="0070C0"/>
                </a:solidFill>
                <a:latin typeface="+mn-ea"/>
              </a:rPr>
              <a:t>x</a:t>
            </a:r>
            <a:r>
              <a:rPr lang="zh-CN" altLang="en-US" sz="3200" spc="-10" dirty="0">
                <a:solidFill>
                  <a:srgbClr val="0070C0"/>
                </a:solidFill>
                <a:latin typeface="+mn-ea"/>
              </a:rPr>
              <a:t>和</a:t>
            </a:r>
            <a:r>
              <a:rPr lang="en-US" altLang="zh-CN" sz="3200" spc="-10" dirty="0">
                <a:solidFill>
                  <a:srgbClr val="0070C0"/>
                </a:solidFill>
                <a:latin typeface="+mn-ea"/>
              </a:rPr>
              <a:t>fa[x]</a:t>
            </a:r>
            <a:r>
              <a:rPr lang="zh-CN" altLang="en-US" sz="3200" spc="-10" dirty="0">
                <a:solidFill>
                  <a:srgbClr val="0070C0"/>
                </a:solidFill>
                <a:latin typeface="+mn-ea"/>
              </a:rPr>
              <a:t>不是同类</a:t>
            </a:r>
            <a:endParaRPr lang="en-US" altLang="zh-CN" sz="3200" spc="-10" dirty="0">
              <a:solidFill>
                <a:srgbClr val="0070C0"/>
              </a:solidFill>
              <a:latin typeface="+mn-ea"/>
            </a:endParaRPr>
          </a:p>
          <a:p>
            <a:pPr marL="914400" lvl="1" indent="-457200">
              <a:lnSpc>
                <a:spcPct val="120000"/>
              </a:lnSpc>
              <a:buFont typeface="Wingdings" pitchFamily="2" charset="2"/>
              <a:buChar char="q"/>
            </a:pPr>
            <a:r>
              <a:rPr lang="en-US" altLang="zh-CN" sz="3200" spc="-10" dirty="0">
                <a:solidFill>
                  <a:srgbClr val="0070C0"/>
                </a:solidFill>
                <a:latin typeface="+mn-ea"/>
              </a:rPr>
              <a:t>Re[x]=1</a:t>
            </a:r>
            <a:r>
              <a:rPr lang="zh-CN" altLang="en-US" sz="3200" spc="-10" dirty="0">
                <a:solidFill>
                  <a:srgbClr val="0070C0"/>
                </a:solidFill>
                <a:latin typeface="+mn-ea"/>
              </a:rPr>
              <a:t>表示</a:t>
            </a:r>
            <a:r>
              <a:rPr lang="en-US" altLang="zh-CN" sz="3200" spc="-10" dirty="0">
                <a:solidFill>
                  <a:srgbClr val="0070C0"/>
                </a:solidFill>
                <a:latin typeface="+mn-ea"/>
              </a:rPr>
              <a:t>x</a:t>
            </a:r>
            <a:r>
              <a:rPr lang="zh-CN" altLang="en-US" sz="3200" spc="-10" dirty="0">
                <a:solidFill>
                  <a:srgbClr val="0070C0"/>
                </a:solidFill>
                <a:latin typeface="+mn-ea"/>
              </a:rPr>
              <a:t>和</a:t>
            </a:r>
            <a:r>
              <a:rPr lang="en-US" altLang="zh-CN" sz="3200" spc="-10" dirty="0">
                <a:solidFill>
                  <a:srgbClr val="0070C0"/>
                </a:solidFill>
                <a:latin typeface="+mn-ea"/>
              </a:rPr>
              <a:t>fa[x]</a:t>
            </a:r>
            <a:r>
              <a:rPr lang="zh-CN" altLang="en-US" sz="3200" spc="-10" dirty="0">
                <a:solidFill>
                  <a:srgbClr val="0070C0"/>
                </a:solidFill>
                <a:latin typeface="+mn-ea"/>
              </a:rPr>
              <a:t>是同类</a:t>
            </a:r>
            <a:endParaRPr lang="en-US" altLang="zh-CN" sz="3200" spc="-10" dirty="0">
              <a:solidFill>
                <a:srgbClr val="0070C0"/>
              </a:solidFill>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F76F68-CCE1-C248-8453-4431C98D8A6E}"/>
                  </a:ext>
                </a:extLst>
              </p:cNvPr>
              <p:cNvSpPr txBox="1"/>
              <p:nvPr/>
            </p:nvSpPr>
            <p:spPr>
              <a:xfrm>
                <a:off x="3243039" y="3753123"/>
                <a:ext cx="5418439" cy="1569660"/>
              </a:xfrm>
              <a:prstGeom prst="rect">
                <a:avLst/>
              </a:prstGeom>
              <a:noFill/>
            </p:spPr>
            <p:txBody>
              <a:bodyPr wrap="square" rtlCol="0">
                <a:spAutoFit/>
              </a:bodyPr>
              <a:lstStyle/>
              <a:p>
                <a:pPr algn="ctr">
                  <a:lnSpc>
                    <a:spcPct val="150000"/>
                  </a:lnSpc>
                </a:pPr>
                <a:r>
                  <a:rPr lang="zh-CN" altLang="en-US" sz="2400" dirty="0"/>
                  <a:t>负关系公式</a:t>
                </a:r>
                <a:endParaRPr lang="en-US" altLang="zh-CN" sz="2400" dirty="0"/>
              </a:p>
              <a:p>
                <a:pPr algn="ctr">
                  <a:lnSpc>
                    <a:spcPct val="150000"/>
                  </a:lnSpc>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a:solidFill>
                                <a:srgbClr val="0070C0"/>
                              </a:solidFill>
                              <a:latin typeface="Cambria Math" panose="02040503050406030204" pitchFamily="18" charset="0"/>
                            </a:rPr>
                            <m:t>𝒓</m:t>
                          </m:r>
                        </m:e>
                        <m:sub>
                          <m:r>
                            <a:rPr lang="zh-CN" altLang="en-US" sz="2400" b="1" i="1">
                              <a:solidFill>
                                <a:srgbClr val="0070C0"/>
                              </a:solidFill>
                              <a:latin typeface="Cambria Math" panose="02040503050406030204" pitchFamily="18" charset="0"/>
                            </a:rPr>
                            <m:t>𝒃𝒂</m:t>
                          </m:r>
                        </m:sub>
                      </m:sSub>
                      <m:r>
                        <a:rPr lang="en-US" altLang="zh-CN" sz="2400" b="1" i="1">
                          <a:solidFill>
                            <a:srgbClr val="0070C0"/>
                          </a:solidFill>
                          <a:latin typeface="Cambria Math" panose="02040503050406030204" pitchFamily="18" charset="0"/>
                        </a:rPr>
                        <m:t>=⊖</m:t>
                      </m:r>
                      <m:sSub>
                        <m:sSubPr>
                          <m:ctrlPr>
                            <a:rPr lang="en-US" altLang="zh-CN" sz="2400" b="1" i="1">
                              <a:solidFill>
                                <a:srgbClr val="0070C0"/>
                              </a:solidFill>
                              <a:latin typeface="Cambria Math" panose="02040503050406030204" pitchFamily="18" charset="0"/>
                            </a:rPr>
                          </m:ctrlPr>
                        </m:sSubPr>
                        <m:e>
                          <m:r>
                            <a:rPr lang="en-US" altLang="zh-CN" sz="2400" b="1" i="1">
                              <a:solidFill>
                                <a:srgbClr val="0070C0"/>
                              </a:solidFill>
                              <a:latin typeface="Cambria Math" panose="02040503050406030204" pitchFamily="18" charset="0"/>
                            </a:rPr>
                            <m:t>𝒓</m:t>
                          </m:r>
                        </m:e>
                        <m:sub>
                          <m:r>
                            <a:rPr lang="en-US" altLang="zh-CN" sz="2400" b="1" i="1">
                              <a:solidFill>
                                <a:srgbClr val="0070C0"/>
                              </a:solidFill>
                              <a:latin typeface="Cambria Math" panose="02040503050406030204" pitchFamily="18" charset="0"/>
                            </a:rPr>
                            <m:t>𝒂𝒃</m:t>
                          </m:r>
                        </m:sub>
                      </m:sSub>
                      <m:r>
                        <a:rPr lang="en-US" altLang="zh-CN" sz="2400" b="1" i="1">
                          <a:solidFill>
                            <a:srgbClr val="0070C0"/>
                          </a:solidFill>
                          <a:latin typeface="Cambria Math" panose="02040503050406030204" pitchFamily="18" charset="0"/>
                        </a:rPr>
                        <m:t>=</m:t>
                      </m:r>
                      <m:sSub>
                        <m:sSubPr>
                          <m:ctrlPr>
                            <a:rPr lang="en-US" altLang="zh-CN" sz="2400" b="1" i="1">
                              <a:solidFill>
                                <a:srgbClr val="0070C0"/>
                              </a:solidFill>
                              <a:latin typeface="Cambria Math" panose="02040503050406030204" pitchFamily="18" charset="0"/>
                            </a:rPr>
                          </m:ctrlPr>
                        </m:sSubPr>
                        <m:e>
                          <m:r>
                            <a:rPr lang="zh-CN" altLang="en-US" sz="2400" b="1" i="1">
                              <a:solidFill>
                                <a:srgbClr val="0070C0"/>
                              </a:solidFill>
                              <a:latin typeface="Cambria Math" panose="02040503050406030204" pitchFamily="18" charset="0"/>
                            </a:rPr>
                            <m:t>𝒓</m:t>
                          </m:r>
                        </m:e>
                        <m:sub>
                          <m:r>
                            <a:rPr lang="en-US" altLang="zh-CN" sz="2400" b="1" i="1" smtClean="0">
                              <a:solidFill>
                                <a:srgbClr val="0070C0"/>
                              </a:solidFill>
                              <a:latin typeface="Cambria Math" panose="02040503050406030204" pitchFamily="18" charset="0"/>
                            </a:rPr>
                            <m:t>𝒂𝒃</m:t>
                          </m:r>
                        </m:sub>
                      </m:sSub>
                    </m:oMath>
                  </m:oMathPara>
                </a14:m>
                <a:endParaRPr lang="zh-CN" altLang="en-US" sz="2400" b="1" dirty="0">
                  <a:solidFill>
                    <a:srgbClr val="0070C0"/>
                  </a:solidFill>
                </a:endParaRPr>
              </a:p>
              <a:p>
                <a:pPr algn="l"/>
                <a:endParaRPr lang="en-CN" sz="2400" dirty="0">
                  <a:latin typeface="+mn-ea"/>
                </a:endParaRPr>
              </a:p>
            </p:txBody>
          </p:sp>
        </mc:Choice>
        <mc:Fallback xmlns="">
          <p:sp>
            <p:nvSpPr>
              <p:cNvPr id="7" name="TextBox 6">
                <a:extLst>
                  <a:ext uri="{FF2B5EF4-FFF2-40B4-BE49-F238E27FC236}">
                    <a16:creationId xmlns:a16="http://schemas.microsoft.com/office/drawing/2014/main" id="{BFF76F68-CCE1-C248-8453-4431C98D8A6E}"/>
                  </a:ext>
                </a:extLst>
              </p:cNvPr>
              <p:cNvSpPr txBox="1">
                <a:spLocks noRot="1" noChangeAspect="1" noMove="1" noResize="1" noEditPoints="1" noAdjustHandles="1" noChangeArrowheads="1" noChangeShapeType="1" noTextEdit="1"/>
              </p:cNvSpPr>
              <p:nvPr/>
            </p:nvSpPr>
            <p:spPr>
              <a:xfrm>
                <a:off x="3243039" y="3753123"/>
                <a:ext cx="5418439" cy="1569660"/>
              </a:xfrm>
              <a:prstGeom prst="rect">
                <a:avLst/>
              </a:prstGeom>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02993811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spc="-10" dirty="0">
                <a:solidFill>
                  <a:schemeClr val="tx1">
                    <a:lumMod val="85000"/>
                    <a:lumOff val="15000"/>
                  </a:schemeClr>
                </a:solidFill>
              </a:rPr>
              <a:t>关系转移表</a:t>
            </a:r>
            <a:endParaRPr lang="en-US" altLang="zh-CN" spc="-10" dirty="0">
              <a:solidFill>
                <a:schemeClr val="tx1">
                  <a:lumMod val="85000"/>
                  <a:lumOff val="15000"/>
                </a:schemeClr>
              </a:solidFill>
            </a:endParaRPr>
          </a:p>
        </p:txBody>
      </p:sp>
      <p:graphicFrame>
        <p:nvGraphicFramePr>
          <p:cNvPr id="5" name="表格 4">
            <a:extLst>
              <a:ext uri="{FF2B5EF4-FFF2-40B4-BE49-F238E27FC236}">
                <a16:creationId xmlns:a16="http://schemas.microsoft.com/office/drawing/2014/main" id="{227F0B99-BD67-461D-9E30-A2011754E8CD}"/>
              </a:ext>
            </a:extLst>
          </p:cNvPr>
          <p:cNvGraphicFramePr>
            <a:graphicFrameLocks noGrp="1"/>
          </p:cNvGraphicFramePr>
          <p:nvPr>
            <p:extLst>
              <p:ext uri="{D42A27DB-BD31-4B8C-83A1-F6EECF244321}">
                <p14:modId xmlns:p14="http://schemas.microsoft.com/office/powerpoint/2010/main" val="1237859318"/>
              </p:ext>
            </p:extLst>
          </p:nvPr>
        </p:nvGraphicFramePr>
        <p:xfrm>
          <a:off x="210305" y="2127538"/>
          <a:ext cx="7400317" cy="3060125"/>
        </p:xfrm>
        <a:graphic>
          <a:graphicData uri="http://schemas.openxmlformats.org/drawingml/2006/table">
            <a:tbl>
              <a:tblPr firstRow="1" bandRow="1">
                <a:tableStyleId>{5C22544A-7EE6-4342-B048-85BDC9FD1C3A}</a:tableStyleId>
              </a:tblPr>
              <a:tblGrid>
                <a:gridCol w="947079">
                  <a:extLst>
                    <a:ext uri="{9D8B030D-6E8A-4147-A177-3AD203B41FA5}">
                      <a16:colId xmlns:a16="http://schemas.microsoft.com/office/drawing/2014/main" val="2051569050"/>
                    </a:ext>
                  </a:extLst>
                </a:gridCol>
                <a:gridCol w="948400">
                  <a:extLst>
                    <a:ext uri="{9D8B030D-6E8A-4147-A177-3AD203B41FA5}">
                      <a16:colId xmlns:a16="http://schemas.microsoft.com/office/drawing/2014/main" val="1641325198"/>
                    </a:ext>
                  </a:extLst>
                </a:gridCol>
                <a:gridCol w="5504838">
                  <a:extLst>
                    <a:ext uri="{9D8B030D-6E8A-4147-A177-3AD203B41FA5}">
                      <a16:colId xmlns:a16="http://schemas.microsoft.com/office/drawing/2014/main" val="3848634246"/>
                    </a:ext>
                  </a:extLst>
                </a:gridCol>
              </a:tblGrid>
              <a:tr h="602869">
                <a:tc>
                  <a:txBody>
                    <a:bodyPr/>
                    <a:lstStyle/>
                    <a:p>
                      <a:pPr algn="ctr"/>
                      <a:endParaRPr lang="zh-CN" altLang="en-US" sz="2300" dirty="0">
                        <a:latin typeface="+mn-ea"/>
                        <a:ea typeface="+mn-ea"/>
                      </a:endParaRPr>
                    </a:p>
                  </a:txBody>
                  <a:tcPr marL="95047" marR="95047" marT="47523" marB="47523" anchor="ctr">
                    <a:lnL w="12700" cmpd="sng">
                      <a:noFill/>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endParaRPr lang="zh-CN" altLang="en-US" sz="2300" dirty="0">
                        <a:latin typeface="+mn-ea"/>
                        <a:ea typeface="+mn-ea"/>
                      </a:endParaRP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300" dirty="0">
                          <a:latin typeface="+mn-ea"/>
                          <a:ea typeface="+mn-ea"/>
                        </a:rPr>
                        <a:t>解释</a:t>
                      </a: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79403048"/>
                  </a:ext>
                </a:extLst>
              </a:tr>
              <a:tr h="614314">
                <a:tc>
                  <a:txBody>
                    <a:bodyPr/>
                    <a:lstStyle/>
                    <a:p>
                      <a:pPr algn="ctr"/>
                      <a:r>
                        <a:rPr lang="en-US" altLang="zh-CN" sz="2100" dirty="0">
                          <a:latin typeface="+mn-ea"/>
                          <a:ea typeface="+mn-ea"/>
                        </a:rPr>
                        <a:t>0</a:t>
                      </a:r>
                      <a:endParaRPr lang="zh-CN" altLang="en-US" sz="2100" dirty="0">
                        <a:latin typeface="+mn-ea"/>
                        <a:ea typeface="+mn-ea"/>
                      </a:endParaRPr>
                    </a:p>
                  </a:txBody>
                  <a:tcPr marL="95047" marR="95047" marT="47523" marB="47523" anchor="ctr">
                    <a:lnL w="12700" cmpd="sng">
                      <a:noFill/>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100" dirty="0">
                          <a:latin typeface="+mn-ea"/>
                          <a:ea typeface="+mn-ea"/>
                        </a:rPr>
                        <a:t>0</a:t>
                      </a:r>
                      <a:endParaRPr lang="zh-CN" altLang="en-US" sz="2100" dirty="0">
                        <a:latin typeface="+mn-ea"/>
                        <a:ea typeface="+mn-ea"/>
                      </a:endParaRP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100" dirty="0">
                          <a:latin typeface="+mn-ea"/>
                          <a:ea typeface="+mn-ea"/>
                        </a:rPr>
                        <a:t>a</a:t>
                      </a:r>
                      <a:r>
                        <a:rPr lang="zh-CN" altLang="en-US" sz="2100" dirty="0">
                          <a:latin typeface="+mn-ea"/>
                          <a:ea typeface="+mn-ea"/>
                        </a:rPr>
                        <a:t>和</a:t>
                      </a:r>
                      <a:r>
                        <a:rPr lang="en-US" altLang="zh-CN" sz="2100" dirty="0">
                          <a:latin typeface="+mn-ea"/>
                          <a:ea typeface="+mn-ea"/>
                        </a:rPr>
                        <a:t>b</a:t>
                      </a:r>
                      <a:r>
                        <a:rPr lang="zh-CN" altLang="en-US" sz="2100" dirty="0">
                          <a:latin typeface="+mn-ea"/>
                          <a:ea typeface="+mn-ea"/>
                        </a:rPr>
                        <a:t>不同类，</a:t>
                      </a:r>
                      <a:r>
                        <a:rPr lang="en-US" altLang="zh-CN" sz="2100" dirty="0">
                          <a:latin typeface="+mn-ea"/>
                          <a:ea typeface="+mn-ea"/>
                        </a:rPr>
                        <a:t>b</a:t>
                      </a:r>
                      <a:r>
                        <a:rPr lang="zh-CN" altLang="en-US" sz="2100" dirty="0">
                          <a:latin typeface="+mn-ea"/>
                          <a:ea typeface="+mn-ea"/>
                        </a:rPr>
                        <a:t>和</a:t>
                      </a:r>
                      <a:r>
                        <a:rPr lang="en-US" altLang="zh-CN" sz="2100" dirty="0">
                          <a:latin typeface="+mn-ea"/>
                          <a:ea typeface="+mn-ea"/>
                        </a:rPr>
                        <a:t>c</a:t>
                      </a:r>
                      <a:r>
                        <a:rPr lang="zh-CN" altLang="en-US" sz="2100" dirty="0">
                          <a:latin typeface="+mn-ea"/>
                          <a:ea typeface="+mn-ea"/>
                        </a:rPr>
                        <a:t>不同类，所以</a:t>
                      </a:r>
                      <a:r>
                        <a:rPr lang="en-US" altLang="zh-CN" sz="2100" dirty="0">
                          <a:latin typeface="+mn-ea"/>
                          <a:ea typeface="+mn-ea"/>
                        </a:rPr>
                        <a:t>a</a:t>
                      </a:r>
                      <a:r>
                        <a:rPr lang="zh-CN" altLang="en-US" sz="2100" dirty="0">
                          <a:latin typeface="+mn-ea"/>
                          <a:ea typeface="+mn-ea"/>
                        </a:rPr>
                        <a:t>和</a:t>
                      </a:r>
                      <a:r>
                        <a:rPr lang="en-US" altLang="zh-CN" sz="2100" dirty="0">
                          <a:latin typeface="+mn-ea"/>
                          <a:ea typeface="+mn-ea"/>
                        </a:rPr>
                        <a:t>d</a:t>
                      </a:r>
                      <a:r>
                        <a:rPr lang="zh-CN" altLang="en-US" sz="2100" dirty="0">
                          <a:latin typeface="+mn-ea"/>
                          <a:ea typeface="+mn-ea"/>
                        </a:rPr>
                        <a:t>同类</a:t>
                      </a: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11402836"/>
                  </a:ext>
                </a:extLst>
              </a:tr>
              <a:tr h="614314">
                <a:tc>
                  <a:txBody>
                    <a:bodyPr/>
                    <a:lstStyle/>
                    <a:p>
                      <a:pPr algn="ctr"/>
                      <a:r>
                        <a:rPr lang="en-US" altLang="zh-CN" sz="2100" dirty="0">
                          <a:latin typeface="+mn-ea"/>
                          <a:ea typeface="+mn-ea"/>
                        </a:rPr>
                        <a:t>0</a:t>
                      </a:r>
                      <a:endParaRPr lang="zh-CN" altLang="en-US" sz="2100" dirty="0">
                        <a:latin typeface="+mn-ea"/>
                        <a:ea typeface="+mn-ea"/>
                      </a:endParaRPr>
                    </a:p>
                  </a:txBody>
                  <a:tcPr marL="95047" marR="95047" marT="47523" marB="47523"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100" dirty="0">
                          <a:latin typeface="+mn-ea"/>
                          <a:ea typeface="+mn-ea"/>
                        </a:rPr>
                        <a:t>1</a:t>
                      </a:r>
                      <a:endParaRPr lang="zh-CN" altLang="en-US" sz="2100" dirty="0">
                        <a:latin typeface="+mn-ea"/>
                        <a:ea typeface="+mn-ea"/>
                      </a:endParaRP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100" dirty="0">
                          <a:latin typeface="+mn-ea"/>
                          <a:ea typeface="+mn-ea"/>
                        </a:rPr>
                        <a:t>a</a:t>
                      </a:r>
                      <a:r>
                        <a:rPr lang="zh-CN" altLang="en-US" sz="2100" dirty="0">
                          <a:latin typeface="+mn-ea"/>
                          <a:ea typeface="+mn-ea"/>
                        </a:rPr>
                        <a:t>和</a:t>
                      </a:r>
                      <a:r>
                        <a:rPr lang="en-US" altLang="zh-CN" sz="2100" dirty="0">
                          <a:latin typeface="+mn-ea"/>
                          <a:ea typeface="+mn-ea"/>
                        </a:rPr>
                        <a:t>b</a:t>
                      </a:r>
                      <a:r>
                        <a:rPr lang="zh-CN" altLang="en-US" sz="2100" dirty="0">
                          <a:latin typeface="+mn-ea"/>
                          <a:ea typeface="+mn-ea"/>
                        </a:rPr>
                        <a:t>不同类，</a:t>
                      </a:r>
                      <a:r>
                        <a:rPr lang="en-US" altLang="zh-CN" sz="2100" dirty="0">
                          <a:latin typeface="+mn-ea"/>
                          <a:ea typeface="+mn-ea"/>
                        </a:rPr>
                        <a:t>b</a:t>
                      </a:r>
                      <a:r>
                        <a:rPr lang="zh-CN" altLang="en-US" sz="2100" dirty="0">
                          <a:latin typeface="+mn-ea"/>
                          <a:ea typeface="+mn-ea"/>
                        </a:rPr>
                        <a:t>和</a:t>
                      </a:r>
                      <a:r>
                        <a:rPr lang="en-US" altLang="zh-CN" sz="2100" dirty="0">
                          <a:latin typeface="+mn-ea"/>
                          <a:ea typeface="+mn-ea"/>
                        </a:rPr>
                        <a:t>c</a:t>
                      </a:r>
                      <a:r>
                        <a:rPr lang="zh-CN" altLang="en-US" sz="2100" dirty="0">
                          <a:latin typeface="+mn-ea"/>
                          <a:ea typeface="+mn-ea"/>
                        </a:rPr>
                        <a:t>同类，所以</a:t>
                      </a:r>
                      <a:r>
                        <a:rPr lang="en-US" altLang="zh-CN" sz="2100" dirty="0">
                          <a:latin typeface="+mn-ea"/>
                          <a:ea typeface="+mn-ea"/>
                        </a:rPr>
                        <a:t>a</a:t>
                      </a:r>
                      <a:r>
                        <a:rPr lang="zh-CN" altLang="en-US" sz="2100" dirty="0">
                          <a:latin typeface="+mn-ea"/>
                          <a:ea typeface="+mn-ea"/>
                        </a:rPr>
                        <a:t>和</a:t>
                      </a:r>
                      <a:r>
                        <a:rPr lang="en-US" altLang="zh-CN" sz="2100" dirty="0">
                          <a:latin typeface="+mn-ea"/>
                          <a:ea typeface="+mn-ea"/>
                        </a:rPr>
                        <a:t>d</a:t>
                      </a:r>
                      <a:r>
                        <a:rPr lang="zh-CN" altLang="en-US" sz="2100" dirty="0">
                          <a:latin typeface="+mn-ea"/>
                          <a:ea typeface="+mn-ea"/>
                        </a:rPr>
                        <a:t>不同类</a:t>
                      </a: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extLst>
                  <a:ext uri="{0D108BD9-81ED-4DB2-BD59-A6C34878D82A}">
                    <a16:rowId xmlns:a16="http://schemas.microsoft.com/office/drawing/2014/main" val="2832205030"/>
                  </a:ext>
                </a:extLst>
              </a:tr>
              <a:tr h="614314">
                <a:tc>
                  <a:txBody>
                    <a:bodyPr/>
                    <a:lstStyle/>
                    <a:p>
                      <a:pPr algn="ctr"/>
                      <a:r>
                        <a:rPr lang="en-US" altLang="zh-CN" sz="2100" dirty="0">
                          <a:latin typeface="+mn-ea"/>
                          <a:ea typeface="+mn-ea"/>
                        </a:rPr>
                        <a:t>1</a:t>
                      </a:r>
                      <a:endParaRPr lang="zh-CN" altLang="en-US" sz="2100" dirty="0">
                        <a:latin typeface="+mn-ea"/>
                        <a:ea typeface="+mn-ea"/>
                      </a:endParaRPr>
                    </a:p>
                  </a:txBody>
                  <a:tcPr marL="95047" marR="95047" marT="47523" marB="47523"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100" dirty="0">
                          <a:latin typeface="+mn-ea"/>
                          <a:ea typeface="+mn-ea"/>
                        </a:rPr>
                        <a:t>0</a:t>
                      </a:r>
                      <a:endParaRPr lang="zh-CN" altLang="en-US" sz="2100" dirty="0">
                        <a:latin typeface="+mn-ea"/>
                        <a:ea typeface="+mn-ea"/>
                      </a:endParaRP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100" dirty="0">
                          <a:latin typeface="+mn-ea"/>
                          <a:ea typeface="+mn-ea"/>
                        </a:rPr>
                        <a:t>a</a:t>
                      </a:r>
                      <a:r>
                        <a:rPr lang="zh-CN" altLang="en-US" sz="2100" dirty="0">
                          <a:latin typeface="+mn-ea"/>
                          <a:ea typeface="+mn-ea"/>
                        </a:rPr>
                        <a:t>和</a:t>
                      </a:r>
                      <a:r>
                        <a:rPr lang="en-US" altLang="zh-CN" sz="2100" dirty="0">
                          <a:latin typeface="+mn-ea"/>
                          <a:ea typeface="+mn-ea"/>
                        </a:rPr>
                        <a:t>b</a:t>
                      </a:r>
                      <a:r>
                        <a:rPr lang="zh-CN" altLang="en-US" sz="2100" dirty="0">
                          <a:latin typeface="+mn-ea"/>
                          <a:ea typeface="+mn-ea"/>
                        </a:rPr>
                        <a:t>同类，</a:t>
                      </a:r>
                      <a:r>
                        <a:rPr lang="en-US" altLang="zh-CN" sz="2100" dirty="0">
                          <a:latin typeface="+mn-ea"/>
                          <a:ea typeface="+mn-ea"/>
                        </a:rPr>
                        <a:t>b</a:t>
                      </a:r>
                      <a:r>
                        <a:rPr lang="zh-CN" altLang="en-US" sz="2100" dirty="0">
                          <a:latin typeface="+mn-ea"/>
                          <a:ea typeface="+mn-ea"/>
                        </a:rPr>
                        <a:t>和</a:t>
                      </a:r>
                      <a:r>
                        <a:rPr lang="en-US" altLang="zh-CN" sz="2100" dirty="0">
                          <a:latin typeface="+mn-ea"/>
                          <a:ea typeface="+mn-ea"/>
                        </a:rPr>
                        <a:t>c</a:t>
                      </a:r>
                      <a:r>
                        <a:rPr lang="zh-CN" altLang="en-US" sz="2100" dirty="0">
                          <a:latin typeface="+mn-ea"/>
                          <a:ea typeface="+mn-ea"/>
                        </a:rPr>
                        <a:t>同类，所以</a:t>
                      </a:r>
                      <a:r>
                        <a:rPr lang="en-US" altLang="zh-CN" sz="2100" dirty="0">
                          <a:latin typeface="+mn-ea"/>
                          <a:ea typeface="+mn-ea"/>
                        </a:rPr>
                        <a:t>a</a:t>
                      </a:r>
                      <a:r>
                        <a:rPr lang="zh-CN" altLang="en-US" sz="2100" dirty="0">
                          <a:latin typeface="+mn-ea"/>
                          <a:ea typeface="+mn-ea"/>
                        </a:rPr>
                        <a:t>和</a:t>
                      </a:r>
                      <a:r>
                        <a:rPr lang="en-US" altLang="zh-CN" sz="2100" dirty="0">
                          <a:latin typeface="+mn-ea"/>
                          <a:ea typeface="+mn-ea"/>
                        </a:rPr>
                        <a:t>d</a:t>
                      </a:r>
                      <a:r>
                        <a:rPr lang="zh-CN" altLang="en-US" sz="2100" dirty="0">
                          <a:latin typeface="+mn-ea"/>
                          <a:ea typeface="+mn-ea"/>
                        </a:rPr>
                        <a:t>不同类</a:t>
                      </a: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7326134"/>
                  </a:ext>
                </a:extLst>
              </a:tr>
              <a:tr h="614314">
                <a:tc>
                  <a:txBody>
                    <a:bodyPr/>
                    <a:lstStyle/>
                    <a:p>
                      <a:pPr algn="ctr"/>
                      <a:r>
                        <a:rPr lang="en-US" altLang="zh-CN" sz="2100" dirty="0">
                          <a:latin typeface="+mn-ea"/>
                          <a:ea typeface="+mn-ea"/>
                        </a:rPr>
                        <a:t>1</a:t>
                      </a:r>
                      <a:endParaRPr lang="zh-CN" altLang="en-US" sz="2100" dirty="0">
                        <a:latin typeface="+mn-ea"/>
                        <a:ea typeface="+mn-ea"/>
                      </a:endParaRPr>
                    </a:p>
                  </a:txBody>
                  <a:tcPr marL="95047" marR="95047" marT="47523" marB="47523"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100" dirty="0">
                          <a:latin typeface="+mn-ea"/>
                          <a:ea typeface="+mn-ea"/>
                        </a:rPr>
                        <a:t>1</a:t>
                      </a:r>
                      <a:endParaRPr lang="zh-CN" altLang="en-US" sz="2100" dirty="0">
                        <a:latin typeface="+mn-ea"/>
                        <a:ea typeface="+mn-ea"/>
                      </a:endParaRP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100" dirty="0">
                          <a:latin typeface="+mn-ea"/>
                          <a:ea typeface="+mn-ea"/>
                        </a:rPr>
                        <a:t>a</a:t>
                      </a:r>
                      <a:r>
                        <a:rPr lang="zh-CN" altLang="en-US" sz="2100" dirty="0">
                          <a:latin typeface="+mn-ea"/>
                          <a:ea typeface="+mn-ea"/>
                        </a:rPr>
                        <a:t>和</a:t>
                      </a:r>
                      <a:r>
                        <a:rPr lang="en-US" altLang="zh-CN" sz="2100" dirty="0">
                          <a:latin typeface="+mn-ea"/>
                          <a:ea typeface="+mn-ea"/>
                        </a:rPr>
                        <a:t>b</a:t>
                      </a:r>
                      <a:r>
                        <a:rPr lang="zh-CN" altLang="en-US" sz="2100" dirty="0">
                          <a:latin typeface="+mn-ea"/>
                          <a:ea typeface="+mn-ea"/>
                        </a:rPr>
                        <a:t>同类，</a:t>
                      </a:r>
                      <a:r>
                        <a:rPr lang="en-US" altLang="zh-CN" sz="2100" dirty="0">
                          <a:latin typeface="+mn-ea"/>
                          <a:ea typeface="+mn-ea"/>
                        </a:rPr>
                        <a:t>b</a:t>
                      </a:r>
                      <a:r>
                        <a:rPr lang="zh-CN" altLang="en-US" sz="2100" dirty="0">
                          <a:latin typeface="+mn-ea"/>
                          <a:ea typeface="+mn-ea"/>
                        </a:rPr>
                        <a:t>和</a:t>
                      </a:r>
                      <a:r>
                        <a:rPr lang="en-US" altLang="zh-CN" sz="2100" dirty="0">
                          <a:latin typeface="+mn-ea"/>
                          <a:ea typeface="+mn-ea"/>
                        </a:rPr>
                        <a:t>c</a:t>
                      </a:r>
                      <a:r>
                        <a:rPr lang="zh-CN" altLang="en-US" sz="2100" dirty="0">
                          <a:latin typeface="+mn-ea"/>
                          <a:ea typeface="+mn-ea"/>
                        </a:rPr>
                        <a:t>同类，所以</a:t>
                      </a:r>
                      <a:r>
                        <a:rPr lang="en-US" altLang="zh-CN" sz="2100" dirty="0">
                          <a:latin typeface="+mn-ea"/>
                          <a:ea typeface="+mn-ea"/>
                        </a:rPr>
                        <a:t>a</a:t>
                      </a:r>
                      <a:r>
                        <a:rPr lang="zh-CN" altLang="en-US" sz="2100" dirty="0">
                          <a:latin typeface="+mn-ea"/>
                          <a:ea typeface="+mn-ea"/>
                        </a:rPr>
                        <a:t>和</a:t>
                      </a:r>
                      <a:r>
                        <a:rPr lang="en-US" altLang="zh-CN" sz="2100" dirty="0">
                          <a:latin typeface="+mn-ea"/>
                          <a:ea typeface="+mn-ea"/>
                        </a:rPr>
                        <a:t>d</a:t>
                      </a:r>
                      <a:r>
                        <a:rPr lang="zh-CN" altLang="en-US" sz="2100" dirty="0">
                          <a:latin typeface="+mn-ea"/>
                          <a:ea typeface="+mn-ea"/>
                        </a:rPr>
                        <a:t>同类</a:t>
                      </a:r>
                    </a:p>
                  </a:txBody>
                  <a:tcPr marL="95047" marR="95047" marT="47523" marB="4752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extLst>
                  <a:ext uri="{0D108BD9-81ED-4DB2-BD59-A6C34878D82A}">
                    <a16:rowId xmlns:a16="http://schemas.microsoft.com/office/drawing/2014/main" val="255573708"/>
                  </a:ext>
                </a:extLst>
              </a:tr>
            </a:tbl>
          </a:graphicData>
        </a:graphic>
      </p:graphicFrame>
      <p:graphicFrame>
        <p:nvGraphicFramePr>
          <p:cNvPr id="8" name="对象 7">
            <a:extLst>
              <a:ext uri="{FF2B5EF4-FFF2-40B4-BE49-F238E27FC236}">
                <a16:creationId xmlns:a16="http://schemas.microsoft.com/office/drawing/2014/main" id="{8119B0B0-4FD4-4C70-9018-37D4730365B1}"/>
              </a:ext>
            </a:extLst>
          </p:cNvPr>
          <p:cNvGraphicFramePr>
            <a:graphicFrameLocks noChangeAspect="1"/>
          </p:cNvGraphicFramePr>
          <p:nvPr>
            <p:extLst>
              <p:ext uri="{D42A27DB-BD31-4B8C-83A1-F6EECF244321}">
                <p14:modId xmlns:p14="http://schemas.microsoft.com/office/powerpoint/2010/main" val="230664275"/>
              </p:ext>
            </p:extLst>
          </p:nvPr>
        </p:nvGraphicFramePr>
        <p:xfrm>
          <a:off x="1496241" y="2127537"/>
          <a:ext cx="583433" cy="647343"/>
        </p:xfrm>
        <a:graphic>
          <a:graphicData uri="http://schemas.openxmlformats.org/presentationml/2006/ole">
            <mc:AlternateContent xmlns:mc="http://schemas.openxmlformats.org/markup-compatibility/2006">
              <mc:Choice xmlns:v="urn:schemas-microsoft-com:vml" Requires="v">
                <p:oleObj spid="_x0000_s3150" name="AxMath" r:id="rId4" imgW="449280" imgH="498240" progId="Equation.AxMath">
                  <p:embed/>
                </p:oleObj>
              </mc:Choice>
              <mc:Fallback>
                <p:oleObj name="AxMath" r:id="rId4" imgW="449280" imgH="498240" progId="Equation.AxMath">
                  <p:embed/>
                  <p:pic>
                    <p:nvPicPr>
                      <p:cNvPr id="8" name="对象 7">
                        <a:extLst>
                          <a:ext uri="{FF2B5EF4-FFF2-40B4-BE49-F238E27FC236}">
                            <a16:creationId xmlns:a16="http://schemas.microsoft.com/office/drawing/2014/main" id="{8119B0B0-4FD4-4C70-9018-37D4730365B1}"/>
                          </a:ext>
                        </a:extLst>
                      </p:cNvPr>
                      <p:cNvPicPr/>
                      <p:nvPr/>
                    </p:nvPicPr>
                    <p:blipFill>
                      <a:blip r:embed="rId5"/>
                      <a:stretch>
                        <a:fillRect/>
                      </a:stretch>
                    </p:blipFill>
                    <p:spPr>
                      <a:xfrm>
                        <a:off x="1496241" y="2127537"/>
                        <a:ext cx="583433" cy="64734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F2ED70A6-73C7-4537-AA00-B90B79C10139}"/>
              </a:ext>
            </a:extLst>
          </p:cNvPr>
          <p:cNvGraphicFramePr>
            <a:graphicFrameLocks noChangeAspect="1"/>
          </p:cNvGraphicFramePr>
          <p:nvPr>
            <p:extLst>
              <p:ext uri="{D42A27DB-BD31-4B8C-83A1-F6EECF244321}">
                <p14:modId xmlns:p14="http://schemas.microsoft.com/office/powerpoint/2010/main" val="4218291974"/>
              </p:ext>
            </p:extLst>
          </p:nvPr>
        </p:nvGraphicFramePr>
        <p:xfrm>
          <a:off x="375422" y="2143768"/>
          <a:ext cx="583432" cy="638320"/>
        </p:xfrm>
        <a:graphic>
          <a:graphicData uri="http://schemas.openxmlformats.org/presentationml/2006/ole">
            <mc:AlternateContent xmlns:mc="http://schemas.openxmlformats.org/markup-compatibility/2006">
              <mc:Choice xmlns:v="urn:schemas-microsoft-com:vml" Requires="v">
                <p:oleObj spid="_x0000_s3151" name="AxMath" r:id="rId6" imgW="455760" imgH="498240" progId="Equation.AxMath">
                  <p:embed/>
                </p:oleObj>
              </mc:Choice>
              <mc:Fallback>
                <p:oleObj name="AxMath" r:id="rId6" imgW="455760" imgH="498240" progId="Equation.AxMath">
                  <p:embed/>
                  <p:pic>
                    <p:nvPicPr>
                      <p:cNvPr id="10" name="对象 9">
                        <a:extLst>
                          <a:ext uri="{FF2B5EF4-FFF2-40B4-BE49-F238E27FC236}">
                            <a16:creationId xmlns:a16="http://schemas.microsoft.com/office/drawing/2014/main" id="{F2ED70A6-73C7-4537-AA00-B90B79C10139}"/>
                          </a:ext>
                        </a:extLst>
                      </p:cNvPr>
                      <p:cNvPicPr/>
                      <p:nvPr/>
                    </p:nvPicPr>
                    <p:blipFill>
                      <a:blip r:embed="rId7"/>
                      <a:stretch>
                        <a:fillRect/>
                      </a:stretch>
                    </p:blipFill>
                    <p:spPr>
                      <a:xfrm>
                        <a:off x="375422" y="2143768"/>
                        <a:ext cx="583432" cy="638320"/>
                      </a:xfrm>
                      <a:prstGeom prst="rect">
                        <a:avLst/>
                      </a:prstGeom>
                    </p:spPr>
                  </p:pic>
                </p:oleObj>
              </mc:Fallback>
            </mc:AlternateContent>
          </a:graphicData>
        </a:graphic>
      </p:graphicFrame>
      <p:sp>
        <p:nvSpPr>
          <p:cNvPr id="2" name="Right Arrow 1">
            <a:extLst>
              <a:ext uri="{FF2B5EF4-FFF2-40B4-BE49-F238E27FC236}">
                <a16:creationId xmlns:a16="http://schemas.microsoft.com/office/drawing/2014/main" id="{185499EE-E031-BF45-B8E3-D8E8AB404847}"/>
              </a:ext>
            </a:extLst>
          </p:cNvPr>
          <p:cNvSpPr/>
          <p:nvPr/>
        </p:nvSpPr>
        <p:spPr>
          <a:xfrm>
            <a:off x="7536063" y="3301535"/>
            <a:ext cx="858129" cy="858129"/>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solidFill>
                <a:srgbClr val="0070C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63032A3-608E-EA46-A3E2-85E07FC282D9}"/>
                  </a:ext>
                </a:extLst>
              </p:cNvPr>
              <p:cNvSpPr txBox="1"/>
              <p:nvPr/>
            </p:nvSpPr>
            <p:spPr>
              <a:xfrm>
                <a:off x="8553156" y="2782088"/>
                <a:ext cx="3138616" cy="1384995"/>
              </a:xfrm>
              <a:prstGeom prst="rect">
                <a:avLst/>
              </a:prstGeom>
              <a:noFill/>
            </p:spPr>
            <p:txBody>
              <a:bodyPr wrap="square" rtlCol="0">
                <a:spAutoFit/>
              </a:bodyPr>
              <a:lstStyle/>
              <a:p>
                <a:pPr algn="l"/>
                <a:r>
                  <a:rPr lang="en-CN" sz="2800" dirty="0">
                    <a:latin typeface="+mn-ea"/>
                  </a:rPr>
                  <a:t>关系转移公式</a:t>
                </a:r>
                <a:r>
                  <a:rPr lang="zh-CN" altLang="en-US" sz="2800" dirty="0">
                    <a:latin typeface="+mn-ea"/>
                  </a:rPr>
                  <a:t>：</a:t>
                </a:r>
                <a:endParaRPr lang="en-US" altLang="zh-CN" sz="2800" dirty="0">
                  <a:latin typeface="+mn-ea"/>
                </a:endParaRPr>
              </a:p>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𝒂𝒄</m:t>
                          </m:r>
                        </m:sub>
                      </m:sSub>
                      <m:r>
                        <a:rPr lang="en-US" altLang="zh-CN" sz="2800" b="1" i="1">
                          <a:solidFill>
                            <a:srgbClr val="0070C0"/>
                          </a:solidFill>
                          <a:latin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𝒂𝒃</m:t>
                          </m:r>
                        </m:sub>
                      </m:sSub>
                      <m:r>
                        <a:rPr lang="en-US" altLang="zh-CN" sz="2800" b="1" i="1" smtClean="0">
                          <a:solidFill>
                            <a:srgbClr val="0070C0"/>
                          </a:solidFill>
                          <a:latin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𝒃𝒄</m:t>
                          </m:r>
                        </m:sub>
                      </m:sSub>
                    </m:oMath>
                    <m:oMath xmlns:m="http://schemas.openxmlformats.org/officeDocument/2006/math">
                      <m:r>
                        <a:rPr lang="en-US" altLang="zh-CN" sz="2800" b="1" i="1">
                          <a:solidFill>
                            <a:srgbClr val="0070C0"/>
                          </a:solidFill>
                          <a:latin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𝒂𝒃</m:t>
                          </m:r>
                        </m:sub>
                      </m:sSub>
                      <m:r>
                        <a:rPr lang="en-US" altLang="zh-CN" sz="2800" b="1" i="1">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𝒙𝒐𝒓</m:t>
                      </m:r>
                      <m:r>
                        <a:rPr lang="en-US" altLang="zh-CN" sz="2800" b="1" i="1">
                          <a:solidFill>
                            <a:srgbClr val="0070C0"/>
                          </a:solidFill>
                          <a:latin typeface="Cambria Math" panose="02040503050406030204" pitchFamily="18" charset="0"/>
                        </a:rPr>
                        <m:t>  </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𝒓</m:t>
                          </m:r>
                        </m:e>
                        <m:sub>
                          <m:r>
                            <a:rPr lang="en-US" altLang="zh-CN" sz="2800" b="1" i="1">
                              <a:solidFill>
                                <a:srgbClr val="0070C0"/>
                              </a:solidFill>
                              <a:latin typeface="Cambria Math" panose="02040503050406030204" pitchFamily="18" charset="0"/>
                            </a:rPr>
                            <m:t>𝒃𝒄</m:t>
                          </m:r>
                        </m:sub>
                      </m:sSub>
                    </m:oMath>
                  </m:oMathPara>
                </a14:m>
                <a:endParaRPr lang="en-CN" sz="2800" dirty="0">
                  <a:solidFill>
                    <a:srgbClr val="0070C0"/>
                  </a:solidFill>
                  <a:latin typeface="+mn-ea"/>
                </a:endParaRPr>
              </a:p>
            </p:txBody>
          </p:sp>
        </mc:Choice>
        <mc:Fallback xmlns="">
          <p:sp>
            <p:nvSpPr>
              <p:cNvPr id="11" name="TextBox 10">
                <a:extLst>
                  <a:ext uri="{FF2B5EF4-FFF2-40B4-BE49-F238E27FC236}">
                    <a16:creationId xmlns:a16="http://schemas.microsoft.com/office/drawing/2014/main" id="{463032A3-608E-EA46-A3E2-85E07FC282D9}"/>
                  </a:ext>
                </a:extLst>
              </p:cNvPr>
              <p:cNvSpPr txBox="1">
                <a:spLocks noRot="1" noChangeAspect="1" noMove="1" noResize="1" noEditPoints="1" noAdjustHandles="1" noChangeArrowheads="1" noChangeShapeType="1" noTextEdit="1"/>
              </p:cNvSpPr>
              <p:nvPr/>
            </p:nvSpPr>
            <p:spPr>
              <a:xfrm>
                <a:off x="8553156" y="2782088"/>
                <a:ext cx="3138616" cy="1384995"/>
              </a:xfrm>
              <a:prstGeom prst="rect">
                <a:avLst/>
              </a:prstGeom>
              <a:blipFill>
                <a:blip r:embed="rId8"/>
                <a:stretch>
                  <a:fillRect l="-4032" t="-3604" b="-7207"/>
                </a:stretch>
              </a:blipFill>
            </p:spPr>
            <p:txBody>
              <a:bodyPr/>
              <a:lstStyle/>
              <a:p>
                <a:r>
                  <a:rPr lang="en-CN">
                    <a:noFill/>
                  </a:rPr>
                  <a:t> </a:t>
                </a:r>
              </a:p>
            </p:txBody>
          </p:sp>
        </mc:Fallback>
      </mc:AlternateContent>
    </p:spTree>
    <p:extLst>
      <p:ext uri="{BB962C8B-B14F-4D97-AF65-F5344CB8AC3E}">
        <p14:creationId xmlns:p14="http://schemas.microsoft.com/office/powerpoint/2010/main" val="277449284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8" y="1082594"/>
            <a:ext cx="8160300" cy="1279838"/>
          </a:xfrm>
          <a:prstGeom prst="rect">
            <a:avLst/>
          </a:prstGeom>
          <a:noFill/>
        </p:spPr>
        <p:txBody>
          <a:bodyPr wrap="square" rtlCol="0">
            <a:spAutoFit/>
          </a:bodyPr>
          <a:lstStyle/>
          <a:p>
            <a:pPr marL="457200" indent="-457200">
              <a:lnSpc>
                <a:spcPct val="120000"/>
              </a:lnSpc>
              <a:buFont typeface="Wingdings" pitchFamily="2" charset="2"/>
              <a:buChar char="q"/>
            </a:pPr>
            <a:r>
              <a:rPr lang="en-US" altLang="zh-CN" sz="2600" spc="-10" dirty="0">
                <a:solidFill>
                  <a:schemeClr val="tx1">
                    <a:lumMod val="85000"/>
                    <a:lumOff val="15000"/>
                  </a:schemeClr>
                </a:solidFill>
                <a:latin typeface="+mn-ea"/>
              </a:rPr>
              <a:t>01</a:t>
            </a:r>
            <a:r>
              <a:rPr lang="zh-CN" altLang="en-US" sz="2600" spc="-10" dirty="0">
                <a:solidFill>
                  <a:schemeClr val="tx1">
                    <a:lumMod val="85000"/>
                    <a:lumOff val="15000"/>
                  </a:schemeClr>
                </a:solidFill>
                <a:latin typeface="+mn-ea"/>
              </a:rPr>
              <a:t>背包问题归约</a:t>
            </a:r>
            <a:endParaRPr lang="en-US" altLang="zh-CN" sz="2600" spc="-10" dirty="0">
              <a:solidFill>
                <a:schemeClr val="tx1">
                  <a:lumMod val="85000"/>
                  <a:lumOff val="15000"/>
                </a:schemeClr>
              </a:solidFill>
              <a:latin typeface="+mn-ea"/>
            </a:endParaRPr>
          </a:p>
          <a:p>
            <a:pPr marL="800100" lvl="1" indent="-342900">
              <a:lnSpc>
                <a:spcPct val="120000"/>
              </a:lnSpc>
              <a:buFont typeface="Wingdings" pitchFamily="2" charset="2"/>
              <a:buChar char="q"/>
            </a:pPr>
            <a:r>
              <a:rPr lang="zh-CN" altLang="en-US" sz="2000" spc="-10" dirty="0">
                <a:solidFill>
                  <a:srgbClr val="0070C0"/>
                </a:solidFill>
                <a:latin typeface="+mn-ea"/>
              </a:rPr>
              <a:t>一棵树分为两类</a:t>
            </a:r>
            <a:endParaRPr lang="en-US" altLang="zh-CN" sz="2000" spc="-10" dirty="0">
              <a:solidFill>
                <a:srgbClr val="0070C0"/>
              </a:solidFill>
              <a:latin typeface="+mn-ea"/>
            </a:endParaRPr>
          </a:p>
          <a:p>
            <a:pPr marL="800100" lvl="1" indent="-342900">
              <a:lnSpc>
                <a:spcPct val="120000"/>
              </a:lnSpc>
              <a:buFont typeface="Wingdings" pitchFamily="2" charset="2"/>
              <a:buChar char="q"/>
            </a:pPr>
            <a:r>
              <a:rPr lang="zh-CN" altLang="en-US" sz="2000" spc="-10" dirty="0">
                <a:solidFill>
                  <a:srgbClr val="0070C0"/>
                </a:solidFill>
                <a:latin typeface="+mn-ea"/>
              </a:rPr>
              <a:t>与根节点同类为“</a:t>
            </a:r>
            <a:r>
              <a:rPr lang="en-US" altLang="zh-CN" sz="2000" spc="-10" dirty="0">
                <a:solidFill>
                  <a:srgbClr val="0070C0"/>
                </a:solidFill>
                <a:latin typeface="+mn-ea"/>
              </a:rPr>
              <a:t>1</a:t>
            </a:r>
            <a:r>
              <a:rPr lang="zh-CN" altLang="en-US" sz="2000" spc="-10" dirty="0">
                <a:solidFill>
                  <a:srgbClr val="0070C0"/>
                </a:solidFill>
                <a:latin typeface="+mn-ea"/>
              </a:rPr>
              <a:t>”类，与根节点异类为“</a:t>
            </a:r>
            <a:r>
              <a:rPr lang="en-US" altLang="zh-CN" sz="2000" spc="-10" dirty="0">
                <a:solidFill>
                  <a:srgbClr val="0070C0"/>
                </a:solidFill>
                <a:latin typeface="+mn-ea"/>
              </a:rPr>
              <a:t>0</a:t>
            </a:r>
            <a:r>
              <a:rPr lang="zh-CN" altLang="en-US" sz="2000" spc="-10" dirty="0">
                <a:solidFill>
                  <a:srgbClr val="0070C0"/>
                </a:solidFill>
                <a:latin typeface="+mn-ea"/>
              </a:rPr>
              <a:t>”类</a:t>
            </a:r>
            <a:endParaRPr lang="en-US" altLang="zh-CN" sz="2000" spc="-10" dirty="0">
              <a:solidFill>
                <a:srgbClr val="0070C0"/>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问题建模</a:t>
            </a:r>
          </a:p>
        </p:txBody>
      </p:sp>
      <p:pic>
        <p:nvPicPr>
          <p:cNvPr id="6" name="图片 5">
            <a:extLst>
              <a:ext uri="{FF2B5EF4-FFF2-40B4-BE49-F238E27FC236}">
                <a16:creationId xmlns:a16="http://schemas.microsoft.com/office/drawing/2014/main" id="{96EE9F58-DB9D-4BB9-B127-1F19E54DC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381" y="2640354"/>
            <a:ext cx="8340229" cy="3436370"/>
          </a:xfrm>
          <a:prstGeom prst="rect">
            <a:avLst/>
          </a:prstGeom>
        </p:spPr>
      </p:pic>
    </p:spTree>
    <p:extLst>
      <p:ext uri="{BB962C8B-B14F-4D97-AF65-F5344CB8AC3E}">
        <p14:creationId xmlns:p14="http://schemas.microsoft.com/office/powerpoint/2010/main" val="117355292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8" y="1082594"/>
            <a:ext cx="8160300" cy="1279838"/>
          </a:xfrm>
          <a:prstGeom prst="rect">
            <a:avLst/>
          </a:prstGeom>
          <a:noFill/>
        </p:spPr>
        <p:txBody>
          <a:bodyPr wrap="square" rtlCol="0">
            <a:spAutoFit/>
          </a:bodyPr>
          <a:lstStyle/>
          <a:p>
            <a:pPr marL="457200" indent="-457200">
              <a:lnSpc>
                <a:spcPct val="120000"/>
              </a:lnSpc>
              <a:buFont typeface="Wingdings" pitchFamily="2" charset="2"/>
              <a:buChar char="q"/>
            </a:pPr>
            <a:r>
              <a:rPr lang="en-US" altLang="zh-CN" sz="2600" spc="-10" dirty="0">
                <a:solidFill>
                  <a:schemeClr val="tx1">
                    <a:lumMod val="85000"/>
                    <a:lumOff val="15000"/>
                  </a:schemeClr>
                </a:solidFill>
                <a:latin typeface="+mn-ea"/>
              </a:rPr>
              <a:t>01</a:t>
            </a:r>
            <a:r>
              <a:rPr lang="zh-CN" altLang="en-US" sz="2600" spc="-10" dirty="0">
                <a:solidFill>
                  <a:schemeClr val="tx1">
                    <a:lumMod val="85000"/>
                    <a:lumOff val="15000"/>
                  </a:schemeClr>
                </a:solidFill>
                <a:latin typeface="+mn-ea"/>
              </a:rPr>
              <a:t>背包问题归约</a:t>
            </a:r>
            <a:endParaRPr lang="en-US" altLang="zh-CN" sz="2600" spc="-10" dirty="0">
              <a:solidFill>
                <a:schemeClr val="tx1">
                  <a:lumMod val="85000"/>
                  <a:lumOff val="15000"/>
                </a:schemeClr>
              </a:solidFill>
              <a:latin typeface="+mn-ea"/>
            </a:endParaRPr>
          </a:p>
          <a:p>
            <a:pPr marL="800100" lvl="1" indent="-342900">
              <a:lnSpc>
                <a:spcPct val="120000"/>
              </a:lnSpc>
              <a:buFont typeface="Wingdings" pitchFamily="2" charset="2"/>
              <a:buChar char="q"/>
            </a:pPr>
            <a:r>
              <a:rPr lang="zh-CN" altLang="en-US" sz="2000" spc="-10" dirty="0">
                <a:solidFill>
                  <a:srgbClr val="0070C0"/>
                </a:solidFill>
                <a:latin typeface="+mn-ea"/>
              </a:rPr>
              <a:t>一棵树分为两类</a:t>
            </a:r>
            <a:endParaRPr lang="en-US" altLang="zh-CN" sz="2000" spc="-10" dirty="0">
              <a:solidFill>
                <a:srgbClr val="0070C0"/>
              </a:solidFill>
              <a:latin typeface="+mn-ea"/>
            </a:endParaRPr>
          </a:p>
          <a:p>
            <a:pPr marL="800100" lvl="1" indent="-342900">
              <a:lnSpc>
                <a:spcPct val="120000"/>
              </a:lnSpc>
              <a:buFont typeface="Wingdings" pitchFamily="2" charset="2"/>
              <a:buChar char="q"/>
            </a:pPr>
            <a:r>
              <a:rPr lang="zh-CN" altLang="en-US" sz="2000" spc="-10" dirty="0">
                <a:solidFill>
                  <a:srgbClr val="0070C0"/>
                </a:solidFill>
                <a:latin typeface="+mn-ea"/>
              </a:rPr>
              <a:t>与根节点同类为“</a:t>
            </a:r>
            <a:r>
              <a:rPr lang="en-US" altLang="zh-CN" sz="2000" spc="-10" dirty="0">
                <a:solidFill>
                  <a:srgbClr val="0070C0"/>
                </a:solidFill>
                <a:latin typeface="+mn-ea"/>
              </a:rPr>
              <a:t>1</a:t>
            </a:r>
            <a:r>
              <a:rPr lang="zh-CN" altLang="en-US" sz="2000" spc="-10" dirty="0">
                <a:solidFill>
                  <a:srgbClr val="0070C0"/>
                </a:solidFill>
                <a:latin typeface="+mn-ea"/>
              </a:rPr>
              <a:t>”类，与根节点异类为“</a:t>
            </a:r>
            <a:r>
              <a:rPr lang="en-US" altLang="zh-CN" sz="2000" spc="-10" dirty="0">
                <a:solidFill>
                  <a:srgbClr val="0070C0"/>
                </a:solidFill>
                <a:latin typeface="+mn-ea"/>
              </a:rPr>
              <a:t>0</a:t>
            </a:r>
            <a:r>
              <a:rPr lang="zh-CN" altLang="en-US" sz="2000" spc="-10" dirty="0">
                <a:solidFill>
                  <a:srgbClr val="0070C0"/>
                </a:solidFill>
                <a:latin typeface="+mn-ea"/>
              </a:rPr>
              <a:t>”类</a:t>
            </a:r>
            <a:endParaRPr lang="en-US" altLang="zh-CN" sz="2000" spc="-10" dirty="0">
              <a:solidFill>
                <a:srgbClr val="0070C0"/>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问题建模</a:t>
            </a:r>
          </a:p>
        </p:txBody>
      </p:sp>
      <p:graphicFrame>
        <p:nvGraphicFramePr>
          <p:cNvPr id="6" name="表格 5">
            <a:extLst>
              <a:ext uri="{FF2B5EF4-FFF2-40B4-BE49-F238E27FC236}">
                <a16:creationId xmlns:a16="http://schemas.microsoft.com/office/drawing/2014/main" id="{2E7FCE53-8FE5-4C26-8FFD-576BB342C6AF}"/>
              </a:ext>
            </a:extLst>
          </p:cNvPr>
          <p:cNvGraphicFramePr>
            <a:graphicFrameLocks noGrp="1"/>
          </p:cNvGraphicFramePr>
          <p:nvPr/>
        </p:nvGraphicFramePr>
        <p:xfrm>
          <a:off x="2158197" y="3045041"/>
          <a:ext cx="7234768" cy="2051533"/>
        </p:xfrm>
        <a:graphic>
          <a:graphicData uri="http://schemas.openxmlformats.org/drawingml/2006/table">
            <a:tbl>
              <a:tblPr firstRow="1" bandRow="1">
                <a:tableStyleId>{5C22544A-7EE6-4342-B048-85BDC9FD1C3A}</a:tableStyleId>
              </a:tblPr>
              <a:tblGrid>
                <a:gridCol w="1808692">
                  <a:extLst>
                    <a:ext uri="{9D8B030D-6E8A-4147-A177-3AD203B41FA5}">
                      <a16:colId xmlns:a16="http://schemas.microsoft.com/office/drawing/2014/main" val="1083331261"/>
                    </a:ext>
                  </a:extLst>
                </a:gridCol>
                <a:gridCol w="1808692">
                  <a:extLst>
                    <a:ext uri="{9D8B030D-6E8A-4147-A177-3AD203B41FA5}">
                      <a16:colId xmlns:a16="http://schemas.microsoft.com/office/drawing/2014/main" val="2051569050"/>
                    </a:ext>
                  </a:extLst>
                </a:gridCol>
                <a:gridCol w="1808692">
                  <a:extLst>
                    <a:ext uri="{9D8B030D-6E8A-4147-A177-3AD203B41FA5}">
                      <a16:colId xmlns:a16="http://schemas.microsoft.com/office/drawing/2014/main" val="1641325198"/>
                    </a:ext>
                  </a:extLst>
                </a:gridCol>
                <a:gridCol w="1808692">
                  <a:extLst>
                    <a:ext uri="{9D8B030D-6E8A-4147-A177-3AD203B41FA5}">
                      <a16:colId xmlns:a16="http://schemas.microsoft.com/office/drawing/2014/main" val="3973583180"/>
                    </a:ext>
                  </a:extLst>
                </a:gridCol>
              </a:tblGrid>
              <a:tr h="585013">
                <a:tc>
                  <a:txBody>
                    <a:bodyPr/>
                    <a:lstStyle/>
                    <a:p>
                      <a:pPr algn="ctr"/>
                      <a:r>
                        <a:rPr lang="zh-CN" altLang="en-US" sz="2200" dirty="0">
                          <a:latin typeface="+mn-ea"/>
                          <a:ea typeface="+mn-ea"/>
                        </a:rPr>
                        <a:t>类</a:t>
                      </a:r>
                    </a:p>
                  </a:txBody>
                  <a:tcPr anchor="ctr">
                    <a:lnL w="12700" cmpd="sng">
                      <a:noFill/>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树</a:t>
                      </a:r>
                      <a:r>
                        <a:rPr lang="en-US" altLang="zh-CN" sz="2200" dirty="0">
                          <a:latin typeface="+mn-ea"/>
                          <a:ea typeface="+mn-ea"/>
                        </a:rPr>
                        <a:t>1</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树</a:t>
                      </a:r>
                      <a:r>
                        <a:rPr lang="en-US" altLang="zh-CN" sz="2200" dirty="0">
                          <a:latin typeface="+mn-ea"/>
                          <a:ea typeface="+mn-ea"/>
                        </a:rPr>
                        <a:t>2</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树</a:t>
                      </a:r>
                      <a:r>
                        <a:rPr lang="en-US" altLang="zh-CN" sz="2200" dirty="0">
                          <a:latin typeface="+mn-ea"/>
                          <a:ea typeface="+mn-ea"/>
                        </a:rPr>
                        <a:t>3</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79403048"/>
                  </a:ext>
                </a:extLst>
              </a:tr>
              <a:tr h="733260">
                <a:tc>
                  <a:txBody>
                    <a:bodyPr/>
                    <a:lstStyle/>
                    <a:p>
                      <a:pPr algn="ctr"/>
                      <a:r>
                        <a:rPr lang="en-US" altLang="zh-CN" sz="2000" dirty="0">
                          <a:latin typeface="+mn-ea"/>
                          <a:ea typeface="+mn-ea"/>
                        </a:rPr>
                        <a:t>0</a:t>
                      </a: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2</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2</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3</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11402836"/>
                  </a:ext>
                </a:extLst>
              </a:tr>
              <a:tr h="733260">
                <a:tc>
                  <a:txBody>
                    <a:bodyPr/>
                    <a:lstStyle/>
                    <a:p>
                      <a:pPr algn="ctr"/>
                      <a:r>
                        <a:rPr lang="en-US" altLang="zh-CN" sz="2000" dirty="0">
                          <a:latin typeface="+mn-ea"/>
                          <a:ea typeface="+mn-ea"/>
                        </a:rPr>
                        <a:t>1</a:t>
                      </a: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3</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4</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2</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extLst>
                  <a:ext uri="{0D108BD9-81ED-4DB2-BD59-A6C34878D82A}">
                    <a16:rowId xmlns:a16="http://schemas.microsoft.com/office/drawing/2014/main" val="2832205030"/>
                  </a:ext>
                </a:extLst>
              </a:tr>
            </a:tbl>
          </a:graphicData>
        </a:graphic>
      </p:graphicFrame>
      <p:sp>
        <p:nvSpPr>
          <p:cNvPr id="7" name="文本框 6">
            <a:extLst>
              <a:ext uri="{FF2B5EF4-FFF2-40B4-BE49-F238E27FC236}">
                <a16:creationId xmlns:a16="http://schemas.microsoft.com/office/drawing/2014/main" id="{6759FA59-D2CD-4AA1-821D-BB1CF31BC765}"/>
              </a:ext>
            </a:extLst>
          </p:cNvPr>
          <p:cNvSpPr txBox="1"/>
          <p:nvPr/>
        </p:nvSpPr>
        <p:spPr>
          <a:xfrm>
            <a:off x="745484" y="5389537"/>
            <a:ext cx="8160300" cy="531749"/>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遍历森林，依次选取“</a:t>
            </a:r>
            <a:r>
              <a:rPr lang="en-US" altLang="zh-CN" sz="2600" spc="-10" dirty="0">
                <a:solidFill>
                  <a:schemeClr val="tx1">
                    <a:lumMod val="85000"/>
                    <a:lumOff val="15000"/>
                  </a:schemeClr>
                </a:solidFill>
                <a:latin typeface="+mn-ea"/>
              </a:rPr>
              <a:t>0</a:t>
            </a:r>
            <a:r>
              <a:rPr lang="zh-CN" altLang="en-US" sz="2600" spc="-10" dirty="0">
                <a:solidFill>
                  <a:schemeClr val="tx1">
                    <a:lumMod val="85000"/>
                    <a:lumOff val="15000"/>
                  </a:schemeClr>
                </a:solidFill>
                <a:latin typeface="+mn-ea"/>
              </a:rPr>
              <a:t>”类或“</a:t>
            </a:r>
            <a:r>
              <a:rPr lang="en-US" altLang="zh-CN" sz="2600" spc="-10" dirty="0">
                <a:solidFill>
                  <a:schemeClr val="tx1">
                    <a:lumMod val="85000"/>
                    <a:lumOff val="15000"/>
                  </a:schemeClr>
                </a:solidFill>
                <a:latin typeface="+mn-ea"/>
              </a:rPr>
              <a:t>1</a:t>
            </a:r>
            <a:r>
              <a:rPr lang="zh-CN" altLang="en-US" sz="2600" spc="-10" dirty="0">
                <a:solidFill>
                  <a:schemeClr val="tx1">
                    <a:lumMod val="85000"/>
                    <a:lumOff val="15000"/>
                  </a:schemeClr>
                </a:solidFill>
                <a:latin typeface="+mn-ea"/>
              </a:rPr>
              <a:t>”类作为好人类</a:t>
            </a:r>
            <a:endParaRPr lang="en-US" altLang="zh-CN" sz="2000" spc="-10" dirty="0">
              <a:solidFill>
                <a:srgbClr val="C00000"/>
              </a:solidFill>
              <a:latin typeface="+mn-ea"/>
            </a:endParaRPr>
          </a:p>
        </p:txBody>
      </p:sp>
    </p:spTree>
    <p:extLst>
      <p:ext uri="{BB962C8B-B14F-4D97-AF65-F5344CB8AC3E}">
        <p14:creationId xmlns:p14="http://schemas.microsoft.com/office/powerpoint/2010/main" val="690900435"/>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8" y="1082594"/>
            <a:ext cx="8160300" cy="531749"/>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600" b="1" spc="-10" dirty="0">
                <a:solidFill>
                  <a:schemeClr val="tx1">
                    <a:lumMod val="85000"/>
                    <a:lumOff val="15000"/>
                  </a:schemeClr>
                </a:solidFill>
                <a:latin typeface="+mn-ea"/>
              </a:rPr>
              <a:t>动态规划递推式</a:t>
            </a:r>
            <a:endParaRPr lang="en-US" altLang="zh-CN" sz="2000" b="1" spc="-10" dirty="0">
              <a:solidFill>
                <a:srgbClr val="C00000"/>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问题建模</a:t>
            </a:r>
          </a:p>
        </p:txBody>
      </p:sp>
      <p:graphicFrame>
        <p:nvGraphicFramePr>
          <p:cNvPr id="2" name="对象 1">
            <a:extLst>
              <a:ext uri="{FF2B5EF4-FFF2-40B4-BE49-F238E27FC236}">
                <a16:creationId xmlns:a16="http://schemas.microsoft.com/office/drawing/2014/main" id="{47107335-2A59-4484-A103-D0D6AD6EF763}"/>
              </a:ext>
            </a:extLst>
          </p:cNvPr>
          <p:cNvGraphicFramePr>
            <a:graphicFrameLocks noChangeAspect="1"/>
          </p:cNvGraphicFramePr>
          <p:nvPr/>
        </p:nvGraphicFramePr>
        <p:xfrm>
          <a:off x="575328" y="1954409"/>
          <a:ext cx="10874375" cy="2711450"/>
        </p:xfrm>
        <a:graphic>
          <a:graphicData uri="http://schemas.openxmlformats.org/presentationml/2006/ole">
            <mc:AlternateContent xmlns:mc="http://schemas.openxmlformats.org/markup-compatibility/2006">
              <mc:Choice xmlns:v="urn:schemas-microsoft-com:vml" Requires="v">
                <p:oleObj spid="_x0000_s5152" name="AxMath" r:id="rId4" imgW="5436720" imgH="1355760" progId="Equation.AxMath">
                  <p:embed/>
                </p:oleObj>
              </mc:Choice>
              <mc:Fallback>
                <p:oleObj name="AxMath" r:id="rId4" imgW="5436720" imgH="1355760" progId="Equation.AxMath">
                  <p:embed/>
                  <p:pic>
                    <p:nvPicPr>
                      <p:cNvPr id="2" name="对象 1">
                        <a:extLst>
                          <a:ext uri="{FF2B5EF4-FFF2-40B4-BE49-F238E27FC236}">
                            <a16:creationId xmlns:a16="http://schemas.microsoft.com/office/drawing/2014/main" id="{47107335-2A59-4484-A103-D0D6AD6EF763}"/>
                          </a:ext>
                        </a:extLst>
                      </p:cNvPr>
                      <p:cNvPicPr/>
                      <p:nvPr/>
                    </p:nvPicPr>
                    <p:blipFill>
                      <a:blip r:embed="rId5"/>
                      <a:stretch>
                        <a:fillRect/>
                      </a:stretch>
                    </p:blipFill>
                    <p:spPr>
                      <a:xfrm>
                        <a:off x="575328" y="1954409"/>
                        <a:ext cx="10874375" cy="2711450"/>
                      </a:xfrm>
                      <a:prstGeom prst="rect">
                        <a:avLst/>
                      </a:prstGeom>
                    </p:spPr>
                  </p:pic>
                </p:oleObj>
              </mc:Fallback>
            </mc:AlternateContent>
          </a:graphicData>
        </a:graphic>
      </p:graphicFrame>
    </p:spTree>
    <p:extLst>
      <p:ext uri="{BB962C8B-B14F-4D97-AF65-F5344CB8AC3E}">
        <p14:creationId xmlns:p14="http://schemas.microsoft.com/office/powerpoint/2010/main" val="1038668367"/>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8" y="1082594"/>
            <a:ext cx="8160300" cy="531749"/>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回溯</a:t>
            </a:r>
            <a:endParaRPr lang="en-US" altLang="zh-CN" sz="2000" spc="-10" dirty="0">
              <a:solidFill>
                <a:srgbClr val="C00000"/>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问题建模</a:t>
            </a:r>
          </a:p>
        </p:txBody>
      </p:sp>
      <p:graphicFrame>
        <p:nvGraphicFramePr>
          <p:cNvPr id="5" name="表格 4">
            <a:extLst>
              <a:ext uri="{FF2B5EF4-FFF2-40B4-BE49-F238E27FC236}">
                <a16:creationId xmlns:a16="http://schemas.microsoft.com/office/drawing/2014/main" id="{408B79D5-5569-4019-AFA9-4A32A61C7A3C}"/>
              </a:ext>
            </a:extLst>
          </p:cNvPr>
          <p:cNvGraphicFramePr>
            <a:graphicFrameLocks noGrp="1"/>
          </p:cNvGraphicFramePr>
          <p:nvPr/>
        </p:nvGraphicFramePr>
        <p:xfrm>
          <a:off x="6096000" y="965050"/>
          <a:ext cx="5787816" cy="2051533"/>
        </p:xfrm>
        <a:graphic>
          <a:graphicData uri="http://schemas.openxmlformats.org/drawingml/2006/table">
            <a:tbl>
              <a:tblPr firstRow="1" bandRow="1">
                <a:tableStyleId>{5C22544A-7EE6-4342-B048-85BDC9FD1C3A}</a:tableStyleId>
              </a:tblPr>
              <a:tblGrid>
                <a:gridCol w="1446954">
                  <a:extLst>
                    <a:ext uri="{9D8B030D-6E8A-4147-A177-3AD203B41FA5}">
                      <a16:colId xmlns:a16="http://schemas.microsoft.com/office/drawing/2014/main" val="1083331261"/>
                    </a:ext>
                  </a:extLst>
                </a:gridCol>
                <a:gridCol w="1446954">
                  <a:extLst>
                    <a:ext uri="{9D8B030D-6E8A-4147-A177-3AD203B41FA5}">
                      <a16:colId xmlns:a16="http://schemas.microsoft.com/office/drawing/2014/main" val="2051569050"/>
                    </a:ext>
                  </a:extLst>
                </a:gridCol>
                <a:gridCol w="1446954">
                  <a:extLst>
                    <a:ext uri="{9D8B030D-6E8A-4147-A177-3AD203B41FA5}">
                      <a16:colId xmlns:a16="http://schemas.microsoft.com/office/drawing/2014/main" val="1641325198"/>
                    </a:ext>
                  </a:extLst>
                </a:gridCol>
                <a:gridCol w="1446954">
                  <a:extLst>
                    <a:ext uri="{9D8B030D-6E8A-4147-A177-3AD203B41FA5}">
                      <a16:colId xmlns:a16="http://schemas.microsoft.com/office/drawing/2014/main" val="3973583180"/>
                    </a:ext>
                  </a:extLst>
                </a:gridCol>
              </a:tblGrid>
              <a:tr h="585013">
                <a:tc>
                  <a:txBody>
                    <a:bodyPr/>
                    <a:lstStyle/>
                    <a:p>
                      <a:pPr algn="ctr"/>
                      <a:r>
                        <a:rPr lang="zh-CN" altLang="en-US" sz="2200" dirty="0">
                          <a:latin typeface="+mn-ea"/>
                          <a:ea typeface="+mn-ea"/>
                        </a:rPr>
                        <a:t>类</a:t>
                      </a:r>
                    </a:p>
                  </a:txBody>
                  <a:tcPr anchor="ctr">
                    <a:lnL w="12700" cmpd="sng">
                      <a:noFill/>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树</a:t>
                      </a:r>
                      <a:r>
                        <a:rPr lang="en-US" altLang="zh-CN" sz="2200" dirty="0">
                          <a:latin typeface="+mn-ea"/>
                          <a:ea typeface="+mn-ea"/>
                        </a:rPr>
                        <a:t>1</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树</a:t>
                      </a:r>
                      <a:r>
                        <a:rPr lang="en-US" altLang="zh-CN" sz="2200" dirty="0">
                          <a:latin typeface="+mn-ea"/>
                          <a:ea typeface="+mn-ea"/>
                        </a:rPr>
                        <a:t>2</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树</a:t>
                      </a:r>
                      <a:r>
                        <a:rPr lang="en-US" altLang="zh-CN" sz="2200" dirty="0">
                          <a:latin typeface="+mn-ea"/>
                          <a:ea typeface="+mn-ea"/>
                        </a:rPr>
                        <a:t>3</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79403048"/>
                  </a:ext>
                </a:extLst>
              </a:tr>
              <a:tr h="733260">
                <a:tc>
                  <a:txBody>
                    <a:bodyPr/>
                    <a:lstStyle/>
                    <a:p>
                      <a:pPr algn="ctr"/>
                      <a:r>
                        <a:rPr lang="en-US" altLang="zh-CN" sz="2000" dirty="0">
                          <a:latin typeface="+mn-ea"/>
                          <a:ea typeface="+mn-ea"/>
                        </a:rPr>
                        <a:t>0</a:t>
                      </a: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2</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000" dirty="0">
                          <a:latin typeface="+mn-ea"/>
                          <a:ea typeface="+mn-ea"/>
                        </a:rPr>
                        <a:t>2</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000" dirty="0">
                          <a:latin typeface="+mn-ea"/>
                          <a:ea typeface="+mn-ea"/>
                        </a:rPr>
                        <a:t>3</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11402836"/>
                  </a:ext>
                </a:extLst>
              </a:tr>
              <a:tr h="733260">
                <a:tc>
                  <a:txBody>
                    <a:bodyPr/>
                    <a:lstStyle/>
                    <a:p>
                      <a:pPr algn="ctr"/>
                      <a:r>
                        <a:rPr lang="en-US" altLang="zh-CN" sz="2000" dirty="0">
                          <a:latin typeface="+mn-ea"/>
                          <a:ea typeface="+mn-ea"/>
                        </a:rPr>
                        <a:t>1</a:t>
                      </a: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3</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4</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2</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60000"/>
                        <a:lumOff val="40000"/>
                        <a:alpha val="80000"/>
                      </a:schemeClr>
                    </a:solidFill>
                  </a:tcPr>
                </a:tc>
                <a:extLst>
                  <a:ext uri="{0D108BD9-81ED-4DB2-BD59-A6C34878D82A}">
                    <a16:rowId xmlns:a16="http://schemas.microsoft.com/office/drawing/2014/main" val="2832205030"/>
                  </a:ext>
                </a:extLst>
              </a:tr>
            </a:tbl>
          </a:graphicData>
        </a:graphic>
      </p:graphicFrame>
      <p:pic>
        <p:nvPicPr>
          <p:cNvPr id="6" name="图片 5">
            <a:extLst>
              <a:ext uri="{FF2B5EF4-FFF2-40B4-BE49-F238E27FC236}">
                <a16:creationId xmlns:a16="http://schemas.microsoft.com/office/drawing/2014/main" id="{71F56EC3-4F74-45C2-9873-471EB6FB3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01" y="2348670"/>
            <a:ext cx="8316847" cy="3426736"/>
          </a:xfrm>
          <a:prstGeom prst="rect">
            <a:avLst/>
          </a:prstGeom>
        </p:spPr>
      </p:pic>
    </p:spTree>
    <p:extLst>
      <p:ext uri="{BB962C8B-B14F-4D97-AF65-F5344CB8AC3E}">
        <p14:creationId xmlns:p14="http://schemas.microsoft.com/office/powerpoint/2010/main" val="95270159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8" y="1082594"/>
            <a:ext cx="8160300" cy="531749"/>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算法流程图</a:t>
            </a:r>
            <a:endParaRPr lang="en-US" altLang="zh-CN" sz="2000" spc="-10" dirty="0">
              <a:solidFill>
                <a:srgbClr val="C00000"/>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问题建模</a:t>
            </a:r>
          </a:p>
        </p:txBody>
      </p:sp>
      <p:pic>
        <p:nvPicPr>
          <p:cNvPr id="8" name="图片 7">
            <a:extLst>
              <a:ext uri="{FF2B5EF4-FFF2-40B4-BE49-F238E27FC236}">
                <a16:creationId xmlns:a16="http://schemas.microsoft.com/office/drawing/2014/main" id="{1C0BA77E-DB41-42E4-91CA-165CF21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099" y="905219"/>
            <a:ext cx="7615057" cy="5458511"/>
          </a:xfrm>
          <a:prstGeom prst="rect">
            <a:avLst/>
          </a:prstGeom>
        </p:spPr>
      </p:pic>
    </p:spTree>
    <p:extLst>
      <p:ext uri="{BB962C8B-B14F-4D97-AF65-F5344CB8AC3E}">
        <p14:creationId xmlns:p14="http://schemas.microsoft.com/office/powerpoint/2010/main" val="300804072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8" y="1082594"/>
            <a:ext cx="8160300" cy="531749"/>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算法伪代码</a:t>
            </a:r>
            <a:endParaRPr lang="en-US" altLang="zh-CN" sz="2000" spc="-10" dirty="0">
              <a:solidFill>
                <a:srgbClr val="C00000"/>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问题建模</a:t>
            </a:r>
          </a:p>
        </p:txBody>
      </p:sp>
      <p:pic>
        <p:nvPicPr>
          <p:cNvPr id="2" name="图片 1">
            <a:extLst>
              <a:ext uri="{FF2B5EF4-FFF2-40B4-BE49-F238E27FC236}">
                <a16:creationId xmlns:a16="http://schemas.microsoft.com/office/drawing/2014/main" id="{90B0956B-A118-4AB5-A502-BB3A9D704D1D}"/>
              </a:ext>
            </a:extLst>
          </p:cNvPr>
          <p:cNvPicPr>
            <a:picLocks noChangeAspect="1"/>
          </p:cNvPicPr>
          <p:nvPr/>
        </p:nvPicPr>
        <p:blipFill>
          <a:blip r:embed="rId3"/>
          <a:stretch>
            <a:fillRect/>
          </a:stretch>
        </p:blipFill>
        <p:spPr>
          <a:xfrm>
            <a:off x="6632305" y="804672"/>
            <a:ext cx="3523773" cy="5272210"/>
          </a:xfrm>
          <a:prstGeom prst="rect">
            <a:avLst/>
          </a:prstGeom>
        </p:spPr>
      </p:pic>
      <p:sp>
        <p:nvSpPr>
          <p:cNvPr id="6" name="文本框 5">
            <a:extLst>
              <a:ext uri="{FF2B5EF4-FFF2-40B4-BE49-F238E27FC236}">
                <a16:creationId xmlns:a16="http://schemas.microsoft.com/office/drawing/2014/main" id="{F33A0344-02F1-4489-9C1A-F74B96A63F45}"/>
              </a:ext>
            </a:extLst>
          </p:cNvPr>
          <p:cNvSpPr txBox="1"/>
          <p:nvPr/>
        </p:nvSpPr>
        <p:spPr>
          <a:xfrm>
            <a:off x="575328" y="1977182"/>
            <a:ext cx="4355356" cy="1972143"/>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在</a:t>
            </a:r>
            <a:r>
              <a:rPr lang="en-US" altLang="zh-CN" sz="2600" spc="-10" dirty="0">
                <a:solidFill>
                  <a:schemeClr val="tx1">
                    <a:lumMod val="85000"/>
                    <a:lumOff val="15000"/>
                  </a:schemeClr>
                </a:solidFill>
                <a:latin typeface="+mn-ea"/>
              </a:rPr>
              <a:t>POJ1417</a:t>
            </a:r>
            <a:r>
              <a:rPr lang="zh-CN" altLang="en-US" sz="2600" spc="-10" dirty="0">
                <a:solidFill>
                  <a:schemeClr val="tx1">
                    <a:lumMod val="85000"/>
                    <a:lumOff val="15000"/>
                  </a:schemeClr>
                </a:solidFill>
                <a:latin typeface="+mn-ea"/>
              </a:rPr>
              <a:t>中，程序需要循环运行该算法，直到检测到输入的</a:t>
            </a:r>
            <a:r>
              <a:rPr lang="en-US" altLang="zh-CN" sz="2600" spc="-10" dirty="0">
                <a:solidFill>
                  <a:schemeClr val="tx1">
                    <a:lumMod val="85000"/>
                    <a:lumOff val="15000"/>
                  </a:schemeClr>
                </a:solidFill>
                <a:latin typeface="+mn-ea"/>
              </a:rPr>
              <a:t>”n p1 p2”</a:t>
            </a:r>
            <a:r>
              <a:rPr lang="zh-CN" altLang="en-US" sz="2600" spc="-10" dirty="0">
                <a:solidFill>
                  <a:schemeClr val="tx1">
                    <a:lumMod val="85000"/>
                    <a:lumOff val="15000"/>
                  </a:schemeClr>
                </a:solidFill>
                <a:latin typeface="+mn-ea"/>
              </a:rPr>
              <a:t>为</a:t>
            </a:r>
            <a:r>
              <a:rPr lang="en-US" altLang="zh-CN" sz="2600" spc="-10" dirty="0">
                <a:solidFill>
                  <a:schemeClr val="tx1">
                    <a:lumMod val="85000"/>
                    <a:lumOff val="15000"/>
                  </a:schemeClr>
                </a:solidFill>
                <a:latin typeface="+mn-ea"/>
              </a:rPr>
              <a:t>”0 0 0”</a:t>
            </a:r>
            <a:endParaRPr lang="en-US" altLang="zh-CN" sz="2000" spc="-10" dirty="0">
              <a:solidFill>
                <a:srgbClr val="C00000"/>
              </a:solidFill>
              <a:latin typeface="+mn-ea"/>
            </a:endParaRPr>
          </a:p>
        </p:txBody>
      </p:sp>
    </p:spTree>
    <p:extLst>
      <p:ext uri="{BB962C8B-B14F-4D97-AF65-F5344CB8AC3E}">
        <p14:creationId xmlns:p14="http://schemas.microsoft.com/office/powerpoint/2010/main" val="2313258841"/>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2" y="265803"/>
            <a:ext cx="4836888" cy="426497"/>
          </a:xfrm>
        </p:spPr>
        <p:txBody>
          <a:bodyPr/>
          <a:lstStyle/>
          <a:p>
            <a:pPr marL="0" indent="0">
              <a:buNone/>
            </a:pPr>
            <a:r>
              <a:rPr lang="zh-CN" altLang="en-US" dirty="0"/>
              <a:t>朴素算法</a:t>
            </a:r>
          </a:p>
        </p:txBody>
      </p:sp>
      <p:sp>
        <p:nvSpPr>
          <p:cNvPr id="10" name="文本框 9">
            <a:extLst>
              <a:ext uri="{FF2B5EF4-FFF2-40B4-BE49-F238E27FC236}">
                <a16:creationId xmlns:a16="http://schemas.microsoft.com/office/drawing/2014/main" id="{A57F0011-E47C-47DC-B642-20923C46B880}"/>
              </a:ext>
            </a:extLst>
          </p:cNvPr>
          <p:cNvSpPr txBox="1"/>
          <p:nvPr/>
        </p:nvSpPr>
        <p:spPr>
          <a:xfrm>
            <a:off x="1047206" y="2099148"/>
            <a:ext cx="10626408" cy="430311"/>
          </a:xfrm>
          <a:prstGeom prst="rect">
            <a:avLst/>
          </a:prstGeom>
          <a:noFill/>
        </p:spPr>
        <p:txBody>
          <a:bodyPr wrap="square" rtlCol="0">
            <a:spAutoFit/>
          </a:bodyPr>
          <a:lstStyle/>
          <a:p>
            <a:pPr algn="just">
              <a:lnSpc>
                <a:spcPct val="120000"/>
              </a:lnSpc>
            </a:pPr>
            <a:r>
              <a:rPr lang="en-US" altLang="zh-CN" sz="2000" dirty="0">
                <a:latin typeface="+mn-ea"/>
              </a:rPr>
              <a:t>	</a:t>
            </a:r>
            <a:r>
              <a:rPr lang="zh-CN" altLang="en-US" sz="2000" dirty="0">
                <a:latin typeface="+mn-ea"/>
              </a:rPr>
              <a:t>建立一个数组来表示集合，如用</a:t>
            </a:r>
            <a:r>
              <a:rPr lang="en-US" altLang="zh-CN" sz="2000" dirty="0">
                <a:latin typeface="+mn-ea"/>
              </a:rPr>
              <a:t>set[</a:t>
            </a:r>
            <a:r>
              <a:rPr lang="en-US" altLang="zh-CN" sz="2000" dirty="0" err="1">
                <a:latin typeface="+mn-ea"/>
              </a:rPr>
              <a:t>i</a:t>
            </a:r>
            <a:r>
              <a:rPr lang="en-US" altLang="zh-CN" sz="2000" dirty="0">
                <a:latin typeface="+mn-ea"/>
              </a:rPr>
              <a:t>]</a:t>
            </a:r>
            <a:r>
              <a:rPr lang="zh-CN" altLang="en-US" sz="2000" dirty="0">
                <a:latin typeface="+mn-ea"/>
              </a:rPr>
              <a:t>表示元素</a:t>
            </a:r>
            <a:r>
              <a:rPr lang="en-US" altLang="zh-CN" sz="2000" dirty="0" err="1">
                <a:latin typeface="+mn-ea"/>
              </a:rPr>
              <a:t>i</a:t>
            </a:r>
            <a:r>
              <a:rPr lang="zh-CN" altLang="en-US" sz="2000" dirty="0">
                <a:latin typeface="+mn-ea"/>
              </a:rPr>
              <a:t>的所属的集合名称（下表所示）</a:t>
            </a:r>
            <a:endParaRPr lang="en-US" altLang="zh-CN" sz="2000" dirty="0">
              <a:latin typeface="+mn-ea"/>
            </a:endParaRPr>
          </a:p>
        </p:txBody>
      </p:sp>
      <p:graphicFrame>
        <p:nvGraphicFramePr>
          <p:cNvPr id="4" name="表格 3">
            <a:extLst>
              <a:ext uri="{FF2B5EF4-FFF2-40B4-BE49-F238E27FC236}">
                <a16:creationId xmlns:a16="http://schemas.microsoft.com/office/drawing/2014/main" id="{A1930F84-5014-4D8F-9B39-2D3BDAA388C3}"/>
              </a:ext>
            </a:extLst>
          </p:cNvPr>
          <p:cNvGraphicFramePr>
            <a:graphicFrameLocks noGrp="1"/>
          </p:cNvGraphicFramePr>
          <p:nvPr>
            <p:extLst>
              <p:ext uri="{D42A27DB-BD31-4B8C-83A1-F6EECF244321}">
                <p14:modId xmlns:p14="http://schemas.microsoft.com/office/powerpoint/2010/main" val="1742167016"/>
              </p:ext>
            </p:extLst>
          </p:nvPr>
        </p:nvGraphicFramePr>
        <p:xfrm>
          <a:off x="2148129" y="2956306"/>
          <a:ext cx="8127999" cy="73660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4249135744"/>
                    </a:ext>
                  </a:extLst>
                </a:gridCol>
                <a:gridCol w="903111">
                  <a:extLst>
                    <a:ext uri="{9D8B030D-6E8A-4147-A177-3AD203B41FA5}">
                      <a16:colId xmlns:a16="http://schemas.microsoft.com/office/drawing/2014/main" val="2641393320"/>
                    </a:ext>
                  </a:extLst>
                </a:gridCol>
                <a:gridCol w="903111">
                  <a:extLst>
                    <a:ext uri="{9D8B030D-6E8A-4147-A177-3AD203B41FA5}">
                      <a16:colId xmlns:a16="http://schemas.microsoft.com/office/drawing/2014/main" val="2836764955"/>
                    </a:ext>
                  </a:extLst>
                </a:gridCol>
                <a:gridCol w="903111">
                  <a:extLst>
                    <a:ext uri="{9D8B030D-6E8A-4147-A177-3AD203B41FA5}">
                      <a16:colId xmlns:a16="http://schemas.microsoft.com/office/drawing/2014/main" val="131690822"/>
                    </a:ext>
                  </a:extLst>
                </a:gridCol>
                <a:gridCol w="903111">
                  <a:extLst>
                    <a:ext uri="{9D8B030D-6E8A-4147-A177-3AD203B41FA5}">
                      <a16:colId xmlns:a16="http://schemas.microsoft.com/office/drawing/2014/main" val="4199226818"/>
                    </a:ext>
                  </a:extLst>
                </a:gridCol>
                <a:gridCol w="903111">
                  <a:extLst>
                    <a:ext uri="{9D8B030D-6E8A-4147-A177-3AD203B41FA5}">
                      <a16:colId xmlns:a16="http://schemas.microsoft.com/office/drawing/2014/main" val="3749857350"/>
                    </a:ext>
                  </a:extLst>
                </a:gridCol>
                <a:gridCol w="903111">
                  <a:extLst>
                    <a:ext uri="{9D8B030D-6E8A-4147-A177-3AD203B41FA5}">
                      <a16:colId xmlns:a16="http://schemas.microsoft.com/office/drawing/2014/main" val="2186055507"/>
                    </a:ext>
                  </a:extLst>
                </a:gridCol>
                <a:gridCol w="903111">
                  <a:extLst>
                    <a:ext uri="{9D8B030D-6E8A-4147-A177-3AD203B41FA5}">
                      <a16:colId xmlns:a16="http://schemas.microsoft.com/office/drawing/2014/main" val="4195650998"/>
                    </a:ext>
                  </a:extLst>
                </a:gridCol>
                <a:gridCol w="903111">
                  <a:extLst>
                    <a:ext uri="{9D8B030D-6E8A-4147-A177-3AD203B41FA5}">
                      <a16:colId xmlns:a16="http://schemas.microsoft.com/office/drawing/2014/main" val="3958721159"/>
                    </a:ext>
                  </a:extLst>
                </a:gridCol>
              </a:tblGrid>
              <a:tr h="0">
                <a:tc>
                  <a:txBody>
                    <a:bodyPr/>
                    <a:lstStyle/>
                    <a:p>
                      <a:r>
                        <a:rPr lang="en-US" altLang="zh-CN" dirty="0" err="1"/>
                        <a:t>i</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extLst>
                  <a:ext uri="{0D108BD9-81ED-4DB2-BD59-A6C34878D82A}">
                    <a16:rowId xmlns:a16="http://schemas.microsoft.com/office/drawing/2014/main" val="889091233"/>
                  </a:ext>
                </a:extLst>
              </a:tr>
              <a:tr h="370840">
                <a:tc>
                  <a:txBody>
                    <a:bodyPr/>
                    <a:lstStyle/>
                    <a:p>
                      <a:r>
                        <a:rPr lang="en-US" altLang="zh-CN" dirty="0"/>
                        <a:t>set[</a:t>
                      </a:r>
                      <a:r>
                        <a:rPr lang="en-US" altLang="zh-CN" dirty="0" err="1"/>
                        <a:t>i</a:t>
                      </a:r>
                      <a:r>
                        <a:rPr lang="en-US" altLang="zh-CN" dirty="0"/>
                        <a:t>]</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4</a:t>
                      </a:r>
                      <a:endParaRPr lang="zh-CN" altLang="en-US" dirty="0"/>
                    </a:p>
                  </a:txBody>
                  <a:tcPr/>
                </a:tc>
                <a:tc>
                  <a:txBody>
                    <a:bodyPr/>
                    <a:lstStyle/>
                    <a:p>
                      <a:r>
                        <a:rPr lang="en-US" altLang="zh-CN" dirty="0"/>
                        <a:t>1</a:t>
                      </a:r>
                      <a:endParaRPr lang="zh-CN" altLang="en-US" dirty="0"/>
                    </a:p>
                  </a:txBody>
                  <a:tcPr/>
                </a:tc>
                <a:tc>
                  <a:txBody>
                    <a:bodyPr/>
                    <a:lstStyle/>
                    <a:p>
                      <a:r>
                        <a:rPr lang="en-US" altLang="zh-CN" dirty="0"/>
                        <a:t>6</a:t>
                      </a:r>
                      <a:endParaRPr lang="zh-CN" altLang="en-US" dirty="0"/>
                    </a:p>
                  </a:txBody>
                  <a:tcPr/>
                </a:tc>
                <a:tc>
                  <a:txBody>
                    <a:bodyPr/>
                    <a:lstStyle/>
                    <a:p>
                      <a:r>
                        <a:rPr lang="en-US" altLang="zh-CN" dirty="0"/>
                        <a:t>4</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3625872391"/>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3CE14E-CFB6-41AA-9104-FD47E915C96E}"/>
                  </a:ext>
                </a:extLst>
              </p:cNvPr>
              <p:cNvSpPr txBox="1"/>
              <p:nvPr/>
            </p:nvSpPr>
            <p:spPr>
              <a:xfrm>
                <a:off x="3210298" y="4054783"/>
                <a:ext cx="10626408" cy="429798"/>
              </a:xfrm>
              <a:prstGeom prst="rect">
                <a:avLst/>
              </a:prstGeom>
              <a:noFill/>
            </p:spPr>
            <p:txBody>
              <a:bodyPr wrap="square" rtlCol="0">
                <a:spAutoFit/>
              </a:bodyPr>
              <a:lstStyle/>
              <a:p>
                <a:pPr algn="just">
                  <a:lnSpc>
                    <a:spcPct val="120000"/>
                  </a:lnSpc>
                </a:pP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𝑆</m:t>
                        </m:r>
                      </m:e>
                      <m:sub>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1,3,5</m:t>
                        </m:r>
                      </m:e>
                    </m:d>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       </m:t>
                        </m:r>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2</m:t>
                        </m:r>
                      </m:sub>
                    </m:sSub>
                    <m:r>
                      <a:rPr lang="en-US" altLang="zh-CN" sz="2000" i="1" dirty="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2</m:t>
                        </m:r>
                      </m:e>
                    </m:d>
                  </m:oMath>
                </a14:m>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     </m:t>
                        </m:r>
                        <m:r>
                          <a:rPr lang="en-US" altLang="zh-CN" sz="2000" i="1" dirty="0">
                            <a:latin typeface="Cambria Math" panose="02040503050406030204" pitchFamily="18" charset="0"/>
                          </a:rPr>
                          <m:t>𝑆</m:t>
                        </m:r>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d>
                      <m:dPr>
                        <m:begChr m:val="{"/>
                        <m:endChr m:val="}"/>
                        <m:ctrlPr>
                          <a:rPr lang="en-US" altLang="zh-CN" sz="2000" i="1" dirty="0">
                            <a:latin typeface="Cambria Math" panose="02040503050406030204" pitchFamily="18" charset="0"/>
                          </a:rPr>
                        </m:ctrlPr>
                      </m:dPr>
                      <m:e>
                        <m:r>
                          <a:rPr lang="en-US" altLang="zh-CN" sz="2000" b="0" i="1" dirty="0" smtClean="0">
                            <a:latin typeface="Cambria Math" panose="02040503050406030204" pitchFamily="18" charset="0"/>
                          </a:rPr>
                          <m:t>4,7</m:t>
                        </m:r>
                      </m:e>
                    </m:d>
                    <m:r>
                      <a:rPr lang="en-US" altLang="zh-CN" sz="2000" i="1" dirty="0">
                        <a:latin typeface="Cambria Math" panose="02040503050406030204" pitchFamily="18" charset="0"/>
                      </a:rPr>
                      <m:t> </m:t>
                    </m:r>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       </m:t>
                        </m:r>
                        <m:r>
                          <a:rPr lang="en-US" altLang="zh-CN" sz="2000" i="1" dirty="0">
                            <a:latin typeface="Cambria Math" panose="02040503050406030204" pitchFamily="18" charset="0"/>
                          </a:rPr>
                          <m:t>𝑆</m:t>
                        </m:r>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d>
                      <m:dPr>
                        <m:begChr m:val="{"/>
                        <m:endChr m:val="}"/>
                        <m:ctrlPr>
                          <a:rPr lang="en-US" altLang="zh-CN" sz="2000" i="1" dirty="0">
                            <a:latin typeface="Cambria Math" panose="02040503050406030204" pitchFamily="18" charset="0"/>
                          </a:rPr>
                        </m:ctrlPr>
                      </m:dPr>
                      <m:e>
                        <m:r>
                          <a:rPr lang="en-US" altLang="zh-CN" sz="2000" b="0" i="1" dirty="0" smtClean="0">
                            <a:latin typeface="Cambria Math" panose="02040503050406030204" pitchFamily="18" charset="0"/>
                          </a:rPr>
                          <m:t>6,8</m:t>
                        </m:r>
                      </m:e>
                    </m:d>
                    <m:r>
                      <a:rPr lang="en-US" altLang="zh-CN" sz="2000" i="1" dirty="0">
                        <a:latin typeface="Cambria Math" panose="02040503050406030204" pitchFamily="18" charset="0"/>
                      </a:rPr>
                      <m:t> </m:t>
                    </m:r>
                  </m:oMath>
                </a14:m>
                <a:endParaRPr lang="zh-CN" altLang="en-US" sz="2000" dirty="0">
                  <a:latin typeface="+mn-ea"/>
                </a:endParaRPr>
              </a:p>
            </p:txBody>
          </p:sp>
        </mc:Choice>
        <mc:Fallback xmlns="">
          <p:sp>
            <p:nvSpPr>
              <p:cNvPr id="7" name="文本框 6">
                <a:extLst>
                  <a:ext uri="{FF2B5EF4-FFF2-40B4-BE49-F238E27FC236}">
                    <a16:creationId xmlns:a16="http://schemas.microsoft.com/office/drawing/2014/main" id="{FB3CE14E-CFB6-41AA-9104-FD47E915C96E}"/>
                  </a:ext>
                </a:extLst>
              </p:cNvPr>
              <p:cNvSpPr txBox="1">
                <a:spLocks noRot="1" noChangeAspect="1" noMove="1" noResize="1" noEditPoints="1" noAdjustHandles="1" noChangeArrowheads="1" noChangeShapeType="1" noTextEdit="1"/>
              </p:cNvSpPr>
              <p:nvPr/>
            </p:nvSpPr>
            <p:spPr>
              <a:xfrm>
                <a:off x="3210298" y="4054783"/>
                <a:ext cx="10626408" cy="429798"/>
              </a:xfrm>
              <a:prstGeom prst="rect">
                <a:avLst/>
              </a:prstGeom>
              <a:blipFill>
                <a:blip r:embed="rId3"/>
                <a:stretch>
                  <a:fillRect b="-17143"/>
                </a:stretch>
              </a:blipFill>
            </p:spPr>
            <p:txBody>
              <a:bodyPr/>
              <a:lstStyle/>
              <a:p>
                <a:r>
                  <a:rPr lang="en-CN">
                    <a:noFill/>
                  </a:rPr>
                  <a:t> </a:t>
                </a:r>
              </a:p>
            </p:txBody>
          </p:sp>
        </mc:Fallback>
      </mc:AlternateContent>
    </p:spTree>
    <p:extLst>
      <p:ext uri="{BB962C8B-B14F-4D97-AF65-F5344CB8AC3E}">
        <p14:creationId xmlns:p14="http://schemas.microsoft.com/office/powerpoint/2010/main" val="3623719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66962" y="869530"/>
            <a:ext cx="8160300" cy="5333063"/>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600" spc="-10" dirty="0">
                <a:solidFill>
                  <a:schemeClr val="tx1">
                    <a:lumMod val="85000"/>
                    <a:lumOff val="15000"/>
                  </a:schemeClr>
                </a:solidFill>
                <a:latin typeface="+mn-ea"/>
              </a:rPr>
              <a:t>算法复杂度分析</a:t>
            </a:r>
            <a:endParaRPr lang="en-US" altLang="zh-CN" sz="2600" spc="-10" dirty="0">
              <a:solidFill>
                <a:schemeClr val="tx1">
                  <a:lumMod val="85000"/>
                  <a:lumOff val="15000"/>
                </a:schemeClr>
              </a:solidFill>
              <a:latin typeface="+mn-ea"/>
            </a:endParaRPr>
          </a:p>
          <a:p>
            <a:pPr marL="914400" lvl="1" indent="-457200">
              <a:lnSpc>
                <a:spcPct val="120000"/>
              </a:lnSpc>
              <a:buFont typeface="Wingdings" pitchFamily="2" charset="2"/>
              <a:buChar char="q"/>
            </a:pPr>
            <a:r>
              <a:rPr lang="zh-CN" altLang="en-US" sz="2600" spc="-10" dirty="0">
                <a:solidFill>
                  <a:schemeClr val="tx1">
                    <a:lumMod val="85000"/>
                    <a:lumOff val="15000"/>
                  </a:schemeClr>
                </a:solidFill>
                <a:latin typeface="+mn-ea"/>
              </a:rPr>
              <a:t>初始化结点</a:t>
            </a:r>
            <a:endParaRPr lang="en-US" altLang="zh-CN" sz="2600" spc="-10" dirty="0">
              <a:solidFill>
                <a:schemeClr val="tx1">
                  <a:lumMod val="85000"/>
                  <a:lumOff val="15000"/>
                </a:schemeClr>
              </a:solidFill>
              <a:latin typeface="+mn-ea"/>
            </a:endParaRPr>
          </a:p>
          <a:p>
            <a:pPr marL="1371600" lvl="2" indent="-457200">
              <a:lnSpc>
                <a:spcPct val="120000"/>
              </a:lnSpc>
              <a:buFont typeface="Wingdings" pitchFamily="2" charset="2"/>
              <a:buChar char="q"/>
            </a:pPr>
            <a:r>
              <a:rPr lang="en-US" altLang="zh-CN" sz="2600" spc="-10" dirty="0">
                <a:solidFill>
                  <a:schemeClr val="tx1">
                    <a:lumMod val="85000"/>
                    <a:lumOff val="15000"/>
                  </a:schemeClr>
                </a:solidFill>
                <a:latin typeface="+mn-ea"/>
              </a:rPr>
              <a:t>O(p1+p2)</a:t>
            </a:r>
          </a:p>
          <a:p>
            <a:pPr marL="914400" lvl="1" indent="-457200">
              <a:lnSpc>
                <a:spcPct val="120000"/>
              </a:lnSpc>
              <a:buFont typeface="Wingdings" pitchFamily="2" charset="2"/>
              <a:buChar char="q"/>
            </a:pPr>
            <a:r>
              <a:rPr lang="zh-CN" altLang="en-US" sz="2600" spc="-10" dirty="0">
                <a:solidFill>
                  <a:schemeClr val="tx1">
                    <a:lumMod val="85000"/>
                    <a:lumOff val="15000"/>
                  </a:schemeClr>
                </a:solidFill>
                <a:latin typeface="+mn-ea"/>
              </a:rPr>
              <a:t>构建并查集</a:t>
            </a:r>
            <a:endParaRPr lang="en-US" altLang="zh-CN" sz="2600" spc="-10" dirty="0">
              <a:solidFill>
                <a:schemeClr val="tx1">
                  <a:lumMod val="85000"/>
                  <a:lumOff val="15000"/>
                </a:schemeClr>
              </a:solidFill>
              <a:latin typeface="+mn-ea"/>
            </a:endParaRPr>
          </a:p>
          <a:p>
            <a:pPr marL="1371600" lvl="2" indent="-457200">
              <a:lnSpc>
                <a:spcPct val="120000"/>
              </a:lnSpc>
              <a:buFont typeface="Wingdings" pitchFamily="2" charset="2"/>
              <a:buChar char="q"/>
            </a:pPr>
            <a:r>
              <a:rPr lang="en-US" altLang="zh-CN" sz="2600" spc="-10" dirty="0">
                <a:solidFill>
                  <a:schemeClr val="tx1">
                    <a:lumMod val="85000"/>
                    <a:lumOff val="15000"/>
                  </a:schemeClr>
                </a:solidFill>
                <a:latin typeface="+mn-ea"/>
              </a:rPr>
              <a:t>O(n)</a:t>
            </a:r>
          </a:p>
          <a:p>
            <a:pPr marL="914400" lvl="1" indent="-457200">
              <a:lnSpc>
                <a:spcPct val="120000"/>
              </a:lnSpc>
              <a:buFont typeface="Wingdings" pitchFamily="2" charset="2"/>
              <a:buChar char="q"/>
            </a:pPr>
            <a:r>
              <a:rPr lang="zh-CN" altLang="en-US" sz="2600" spc="-10" dirty="0">
                <a:solidFill>
                  <a:schemeClr val="tx1">
                    <a:lumMod val="85000"/>
                    <a:lumOff val="15000"/>
                  </a:schemeClr>
                </a:solidFill>
                <a:latin typeface="+mn-ea"/>
              </a:rPr>
              <a:t>统计并查集各树大小</a:t>
            </a:r>
            <a:endParaRPr lang="en-US" altLang="zh-CN" sz="2600" spc="-10" dirty="0">
              <a:solidFill>
                <a:schemeClr val="tx1">
                  <a:lumMod val="85000"/>
                  <a:lumOff val="15000"/>
                </a:schemeClr>
              </a:solidFill>
              <a:latin typeface="+mn-ea"/>
            </a:endParaRPr>
          </a:p>
          <a:p>
            <a:pPr marL="1371600" lvl="2" indent="-457200">
              <a:lnSpc>
                <a:spcPct val="120000"/>
              </a:lnSpc>
              <a:buFont typeface="Wingdings" pitchFamily="2" charset="2"/>
              <a:buChar char="q"/>
            </a:pPr>
            <a:r>
              <a:rPr lang="en-US" altLang="zh-CN" sz="2600" spc="-10" dirty="0">
                <a:solidFill>
                  <a:schemeClr val="tx1">
                    <a:lumMod val="85000"/>
                    <a:lumOff val="15000"/>
                  </a:schemeClr>
                </a:solidFill>
                <a:latin typeface="+mn-ea"/>
              </a:rPr>
              <a:t>O(p1+p2)</a:t>
            </a:r>
          </a:p>
          <a:p>
            <a:pPr marL="914400" lvl="1" indent="-457200">
              <a:lnSpc>
                <a:spcPct val="120000"/>
              </a:lnSpc>
              <a:buFont typeface="Wingdings" pitchFamily="2" charset="2"/>
              <a:buChar char="q"/>
            </a:pPr>
            <a:r>
              <a:rPr lang="zh-CN" altLang="en-US" sz="2600" spc="-10" dirty="0">
                <a:solidFill>
                  <a:schemeClr val="tx1">
                    <a:lumMod val="85000"/>
                    <a:lumOff val="15000"/>
                  </a:schemeClr>
                </a:solidFill>
                <a:latin typeface="+mn-ea"/>
              </a:rPr>
              <a:t>动态规划</a:t>
            </a:r>
            <a:endParaRPr lang="en-US" altLang="zh-CN" sz="2600" spc="-10" dirty="0">
              <a:solidFill>
                <a:schemeClr val="tx1">
                  <a:lumMod val="85000"/>
                  <a:lumOff val="15000"/>
                </a:schemeClr>
              </a:solidFill>
              <a:latin typeface="+mn-ea"/>
            </a:endParaRPr>
          </a:p>
          <a:p>
            <a:pPr marL="1371600" lvl="2" indent="-457200">
              <a:lnSpc>
                <a:spcPct val="120000"/>
              </a:lnSpc>
              <a:buFont typeface="Wingdings" pitchFamily="2" charset="2"/>
              <a:buChar char="q"/>
            </a:pPr>
            <a:r>
              <a:rPr lang="en-US" altLang="zh-CN" sz="2600" spc="-10" dirty="0">
                <a:solidFill>
                  <a:schemeClr val="tx1">
                    <a:lumMod val="85000"/>
                    <a:lumOff val="15000"/>
                  </a:schemeClr>
                </a:solidFill>
                <a:latin typeface="+mn-ea"/>
              </a:rPr>
              <a:t>O(p1*n)</a:t>
            </a:r>
          </a:p>
          <a:p>
            <a:pPr marL="914400" lvl="1" indent="-457200">
              <a:lnSpc>
                <a:spcPct val="120000"/>
              </a:lnSpc>
              <a:buFont typeface="Wingdings" pitchFamily="2" charset="2"/>
              <a:buChar char="q"/>
            </a:pPr>
            <a:r>
              <a:rPr lang="zh-CN" altLang="en-US" sz="2600" spc="-10" dirty="0">
                <a:solidFill>
                  <a:schemeClr val="tx1">
                    <a:lumMod val="85000"/>
                    <a:lumOff val="15000"/>
                  </a:schemeClr>
                </a:solidFill>
                <a:latin typeface="+mn-ea"/>
              </a:rPr>
              <a:t>回溯</a:t>
            </a:r>
            <a:endParaRPr lang="en-US" altLang="zh-CN" sz="2600" spc="-10" dirty="0">
              <a:solidFill>
                <a:schemeClr val="tx1">
                  <a:lumMod val="85000"/>
                  <a:lumOff val="15000"/>
                </a:schemeClr>
              </a:solidFill>
              <a:latin typeface="+mn-ea"/>
            </a:endParaRPr>
          </a:p>
          <a:p>
            <a:pPr marL="1371600" lvl="2" indent="-457200">
              <a:lnSpc>
                <a:spcPct val="120000"/>
              </a:lnSpc>
              <a:buFont typeface="Wingdings" pitchFamily="2" charset="2"/>
              <a:buChar char="q"/>
            </a:pPr>
            <a:r>
              <a:rPr lang="en-US" altLang="zh-CN" sz="2600" spc="-10" dirty="0">
                <a:solidFill>
                  <a:schemeClr val="tx1">
                    <a:lumMod val="85000"/>
                    <a:lumOff val="15000"/>
                  </a:schemeClr>
                </a:solidFill>
                <a:latin typeface="+mn-ea"/>
              </a:rPr>
              <a:t>O(n)</a:t>
            </a: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7827230" cy="538869"/>
          </a:xfrm>
        </p:spPr>
        <p:txBody>
          <a:bodyPr/>
          <a:lstStyle/>
          <a:p>
            <a:pPr marL="0" indent="0">
              <a:buNone/>
            </a:pPr>
            <a:r>
              <a:rPr lang="en-US" altLang="zh-CN" dirty="0"/>
              <a:t>POJ1417 True Liars——</a:t>
            </a:r>
            <a:r>
              <a:rPr lang="zh-CN" altLang="en-US" dirty="0"/>
              <a:t>问题建模</a:t>
            </a:r>
          </a:p>
        </p:txBody>
      </p:sp>
      <p:sp>
        <p:nvSpPr>
          <p:cNvPr id="7" name="文本框 6">
            <a:extLst>
              <a:ext uri="{FF2B5EF4-FFF2-40B4-BE49-F238E27FC236}">
                <a16:creationId xmlns:a16="http://schemas.microsoft.com/office/drawing/2014/main" id="{395C7EC1-F216-43A6-BDEE-21218C002525}"/>
              </a:ext>
            </a:extLst>
          </p:cNvPr>
          <p:cNvSpPr txBox="1"/>
          <p:nvPr/>
        </p:nvSpPr>
        <p:spPr>
          <a:xfrm>
            <a:off x="6792036" y="782635"/>
            <a:ext cx="3639226" cy="2646365"/>
          </a:xfrm>
          <a:prstGeom prst="rect">
            <a:avLst/>
          </a:prstGeom>
          <a:noFill/>
        </p:spPr>
        <p:txBody>
          <a:bodyPr wrap="square" rtlCol="0">
            <a:spAutoFit/>
          </a:bodyPr>
          <a:lstStyle/>
          <a:p>
            <a:pPr marL="342900" indent="-342900">
              <a:lnSpc>
                <a:spcPct val="120000"/>
              </a:lnSpc>
              <a:buFont typeface="Wingdings" pitchFamily="2" charset="2"/>
              <a:buChar char="q"/>
            </a:pPr>
            <a:r>
              <a:rPr lang="en-US" altLang="zh-CN" sz="2000" spc="-10" dirty="0">
                <a:solidFill>
                  <a:schemeClr val="tx1">
                    <a:lumMod val="85000"/>
                    <a:lumOff val="15000"/>
                  </a:schemeClr>
                </a:solidFill>
                <a:latin typeface="+mn-ea"/>
              </a:rPr>
              <a:t>FIND(x)</a:t>
            </a:r>
            <a:r>
              <a:rPr lang="zh-CN" altLang="en-US" sz="2000" spc="-10" dirty="0">
                <a:solidFill>
                  <a:schemeClr val="tx1">
                    <a:lumMod val="85000"/>
                    <a:lumOff val="15000"/>
                  </a:schemeClr>
                </a:solidFill>
                <a:latin typeface="+mn-ea"/>
              </a:rPr>
              <a:t>复杂度</a:t>
            </a:r>
            <a:endParaRPr lang="en-US" altLang="zh-CN" sz="2000" spc="-10" dirty="0">
              <a:solidFill>
                <a:schemeClr val="tx1">
                  <a:lumMod val="85000"/>
                  <a:lumOff val="15000"/>
                </a:schemeClr>
              </a:solidFill>
              <a:latin typeface="+mn-ea"/>
            </a:endParaRPr>
          </a:p>
          <a:p>
            <a:pPr marL="800100" lvl="1" indent="-342900">
              <a:lnSpc>
                <a:spcPct val="120000"/>
              </a:lnSpc>
              <a:buFont typeface="Wingdings" pitchFamily="2" charset="2"/>
              <a:buChar char="q"/>
            </a:pPr>
            <a:r>
              <a:rPr lang="zh-CN" altLang="en-US" sz="2000" spc="-10" dirty="0">
                <a:solidFill>
                  <a:schemeClr val="tx1">
                    <a:lumMod val="85000"/>
                    <a:lumOff val="15000"/>
                  </a:schemeClr>
                </a:solidFill>
                <a:latin typeface="+mn-ea"/>
              </a:rPr>
              <a:t>路径压缩</a:t>
            </a:r>
            <a:endParaRPr lang="en-US" altLang="zh-CN" sz="2000" spc="-10" dirty="0">
              <a:solidFill>
                <a:schemeClr val="tx1">
                  <a:lumMod val="85000"/>
                  <a:lumOff val="15000"/>
                </a:schemeClr>
              </a:solidFill>
              <a:latin typeface="+mn-ea"/>
            </a:endParaRPr>
          </a:p>
          <a:p>
            <a:pPr marL="1257300" lvl="2" indent="-342900">
              <a:lnSpc>
                <a:spcPct val="120000"/>
              </a:lnSpc>
              <a:buFont typeface="Wingdings" pitchFamily="2" charset="2"/>
              <a:buChar char="q"/>
            </a:pPr>
            <a:r>
              <a:rPr lang="en-US" altLang="zh-CN" sz="2000" spc="-10" dirty="0">
                <a:solidFill>
                  <a:schemeClr val="tx1">
                    <a:lumMod val="85000"/>
                    <a:lumOff val="15000"/>
                  </a:schemeClr>
                </a:solidFill>
                <a:latin typeface="+mn-ea"/>
              </a:rPr>
              <a:t>O(1)</a:t>
            </a:r>
            <a:endParaRPr lang="en-US" altLang="zh-CN" sz="2000" spc="-10" dirty="0">
              <a:solidFill>
                <a:srgbClr val="C00000"/>
              </a:solidFill>
              <a:latin typeface="+mn-ea"/>
            </a:endParaRPr>
          </a:p>
          <a:p>
            <a:pPr marL="800100" lvl="1" indent="-342900">
              <a:lnSpc>
                <a:spcPct val="120000"/>
              </a:lnSpc>
              <a:buFont typeface="Wingdings" pitchFamily="2" charset="2"/>
              <a:buChar char="q"/>
            </a:pPr>
            <a:r>
              <a:rPr lang="zh-CN" altLang="en-US" sz="2000" spc="-10" dirty="0">
                <a:latin typeface="+mn-ea"/>
              </a:rPr>
              <a:t>没有路径压缩</a:t>
            </a:r>
            <a:endParaRPr lang="en-US" altLang="zh-CN" sz="2000" spc="-10" dirty="0">
              <a:latin typeface="+mn-ea"/>
            </a:endParaRPr>
          </a:p>
          <a:p>
            <a:pPr marL="1257300" lvl="2" indent="-342900">
              <a:lnSpc>
                <a:spcPct val="120000"/>
              </a:lnSpc>
              <a:buFont typeface="Wingdings" pitchFamily="2" charset="2"/>
              <a:buChar char="q"/>
            </a:pPr>
            <a:r>
              <a:rPr lang="en-US" altLang="zh-CN" sz="2000" spc="-10" dirty="0">
                <a:latin typeface="+mn-ea"/>
              </a:rPr>
              <a:t>O(n)</a:t>
            </a:r>
          </a:p>
          <a:p>
            <a:pPr marL="342900" indent="-342900">
              <a:lnSpc>
                <a:spcPct val="120000"/>
              </a:lnSpc>
              <a:buFont typeface="Wingdings" pitchFamily="2" charset="2"/>
              <a:buChar char="q"/>
            </a:pPr>
            <a:r>
              <a:rPr lang="en-US" altLang="zh-CN" sz="2000" spc="-10" dirty="0">
                <a:latin typeface="+mn-ea"/>
              </a:rPr>
              <a:t>UNION(x, y)</a:t>
            </a:r>
          </a:p>
          <a:p>
            <a:pPr marL="800100" lvl="1" indent="-342900">
              <a:lnSpc>
                <a:spcPct val="120000"/>
              </a:lnSpc>
              <a:buFont typeface="Wingdings" pitchFamily="2" charset="2"/>
              <a:buChar char="q"/>
            </a:pPr>
            <a:r>
              <a:rPr lang="en-US" altLang="zh-CN" sz="2000" spc="-10" dirty="0">
                <a:latin typeface="+mn-ea"/>
              </a:rPr>
              <a:t>O(union)=O(find)</a:t>
            </a:r>
          </a:p>
        </p:txBody>
      </p:sp>
      <p:sp>
        <p:nvSpPr>
          <p:cNvPr id="8" name="文本框 7">
            <a:extLst>
              <a:ext uri="{FF2B5EF4-FFF2-40B4-BE49-F238E27FC236}">
                <a16:creationId xmlns:a16="http://schemas.microsoft.com/office/drawing/2014/main" id="{B694C864-13A0-405B-A598-B256C4E173CF}"/>
              </a:ext>
            </a:extLst>
          </p:cNvPr>
          <p:cNvSpPr txBox="1"/>
          <p:nvPr/>
        </p:nvSpPr>
        <p:spPr>
          <a:xfrm>
            <a:off x="6792036" y="4265420"/>
            <a:ext cx="3639226" cy="1082669"/>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2800" spc="-10" dirty="0">
                <a:solidFill>
                  <a:srgbClr val="0070C0"/>
                </a:solidFill>
                <a:latin typeface="+mn-ea"/>
              </a:rPr>
              <a:t>算法复杂度</a:t>
            </a:r>
            <a:endParaRPr lang="en-US" altLang="zh-CN" sz="2800" spc="-10" dirty="0">
              <a:solidFill>
                <a:srgbClr val="0070C0"/>
              </a:solidFill>
              <a:latin typeface="+mn-ea"/>
            </a:endParaRPr>
          </a:p>
          <a:p>
            <a:pPr marL="914400" lvl="1" indent="-457200">
              <a:lnSpc>
                <a:spcPct val="120000"/>
              </a:lnSpc>
              <a:buFont typeface="Wingdings" pitchFamily="2" charset="2"/>
              <a:buChar char="q"/>
            </a:pPr>
            <a:r>
              <a:rPr lang="en-US" altLang="zh-CN" sz="2800" spc="-10" dirty="0">
                <a:solidFill>
                  <a:srgbClr val="0070C0"/>
                </a:solidFill>
                <a:latin typeface="+mn-ea"/>
              </a:rPr>
              <a:t>O(p1*n)</a:t>
            </a:r>
          </a:p>
        </p:txBody>
      </p:sp>
    </p:spTree>
    <p:extLst>
      <p:ext uri="{BB962C8B-B14F-4D97-AF65-F5344CB8AC3E}">
        <p14:creationId xmlns:p14="http://schemas.microsoft.com/office/powerpoint/2010/main" val="1888683229"/>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69A6F3CC-951A-44D2-84B2-657EC840D9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65" r="20365"/>
          <a:stretch>
            <a:fillRect/>
          </a:stretch>
        </p:blipFill>
        <p:spPr/>
      </p:pic>
      <p:sp>
        <p:nvSpPr>
          <p:cNvPr id="8" name="文本占位符 7">
            <a:extLst>
              <a:ext uri="{FF2B5EF4-FFF2-40B4-BE49-F238E27FC236}">
                <a16:creationId xmlns:a16="http://schemas.microsoft.com/office/drawing/2014/main" id="{8AE1C3FF-5D0C-4A71-9CDD-C5F19BE98CD0}"/>
              </a:ext>
            </a:extLst>
          </p:cNvPr>
          <p:cNvSpPr>
            <a:spLocks noGrp="1"/>
          </p:cNvSpPr>
          <p:nvPr>
            <p:ph type="body" sz="quarter" idx="11"/>
          </p:nvPr>
        </p:nvSpPr>
        <p:spPr>
          <a:xfrm>
            <a:off x="566643" y="2042329"/>
            <a:ext cx="5951538" cy="1605568"/>
          </a:xfrm>
        </p:spPr>
        <p:txBody>
          <a:bodyPr/>
          <a:lstStyle/>
          <a:p>
            <a:r>
              <a:rPr lang="zh-CN" altLang="en-CN" dirty="0"/>
              <a:t>报告结束</a:t>
            </a:r>
            <a:endParaRPr lang="en-US" altLang="zh-CN" dirty="0"/>
          </a:p>
          <a:p>
            <a:r>
              <a:rPr lang="zh-CN" altLang="en-US" dirty="0">
                <a:solidFill>
                  <a:schemeClr val="accent1"/>
                </a:solidFill>
              </a:rPr>
              <a:t>感谢</a:t>
            </a:r>
          </a:p>
        </p:txBody>
      </p:sp>
      <p:sp>
        <p:nvSpPr>
          <p:cNvPr id="9" name="文本占位符 8">
            <a:extLst>
              <a:ext uri="{FF2B5EF4-FFF2-40B4-BE49-F238E27FC236}">
                <a16:creationId xmlns:a16="http://schemas.microsoft.com/office/drawing/2014/main" id="{4C904841-F520-420D-9082-5823E58FBFB2}"/>
              </a:ext>
            </a:extLst>
          </p:cNvPr>
          <p:cNvSpPr>
            <a:spLocks noGrp="1"/>
          </p:cNvSpPr>
          <p:nvPr>
            <p:ph type="body" sz="quarter" idx="12"/>
          </p:nvPr>
        </p:nvSpPr>
        <p:spPr/>
        <p:txBody>
          <a:bodyPr/>
          <a:lstStyle/>
          <a:p>
            <a:pPr marL="0" indent="0">
              <a:buNone/>
            </a:pPr>
            <a:r>
              <a:rPr lang="en-US" altLang="zh-CN" dirty="0"/>
              <a:t>Thanks To The Teacher's Careful Guidance</a:t>
            </a:r>
          </a:p>
          <a:p>
            <a:endParaRPr lang="zh-CN" altLang="en-US" dirty="0"/>
          </a:p>
        </p:txBody>
      </p:sp>
      <p:sp>
        <p:nvSpPr>
          <p:cNvPr id="6" name="文本占位符 5">
            <a:extLst>
              <a:ext uri="{FF2B5EF4-FFF2-40B4-BE49-F238E27FC236}">
                <a16:creationId xmlns:a16="http://schemas.microsoft.com/office/drawing/2014/main" id="{342DDD52-A9B2-4375-8C06-E34BA8A6B55C}"/>
              </a:ext>
            </a:extLst>
          </p:cNvPr>
          <p:cNvSpPr>
            <a:spLocks noGrp="1"/>
          </p:cNvSpPr>
          <p:nvPr>
            <p:ph type="body" sz="quarter" idx="13"/>
          </p:nvPr>
        </p:nvSpPr>
        <p:spPr/>
        <p:txBody>
          <a:bodyPr/>
          <a:lstStyle/>
          <a:p>
            <a:r>
              <a:rPr lang="zh-CN" altLang="en-US" dirty="0"/>
              <a:t>月明</a:t>
            </a:r>
          </a:p>
        </p:txBody>
      </p:sp>
      <p:sp>
        <p:nvSpPr>
          <p:cNvPr id="7" name="文本占位符 6">
            <a:extLst>
              <a:ext uri="{FF2B5EF4-FFF2-40B4-BE49-F238E27FC236}">
                <a16:creationId xmlns:a16="http://schemas.microsoft.com/office/drawing/2014/main" id="{A7EEB882-0886-44FA-9343-9CF34E8B1515}"/>
              </a:ext>
            </a:extLst>
          </p:cNvPr>
          <p:cNvSpPr>
            <a:spLocks noGrp="1"/>
          </p:cNvSpPr>
          <p:nvPr>
            <p:ph type="body" sz="quarter" idx="14"/>
          </p:nvPr>
        </p:nvSpPr>
        <p:spPr/>
        <p:txBody>
          <a:bodyPr/>
          <a:lstStyle/>
          <a:p>
            <a:r>
              <a:rPr lang="zh-CN" altLang="en-US" dirty="0"/>
              <a:t>卓敏</a:t>
            </a:r>
          </a:p>
        </p:txBody>
      </p:sp>
      <p:sp>
        <p:nvSpPr>
          <p:cNvPr id="15" name="任意多边形: 形状 14">
            <a:extLst>
              <a:ext uri="{FF2B5EF4-FFF2-40B4-BE49-F238E27FC236}">
                <a16:creationId xmlns:a16="http://schemas.microsoft.com/office/drawing/2014/main" id="{AE4EC70B-E7CE-44F7-BAD9-156C184D945D}"/>
              </a:ext>
            </a:extLst>
          </p:cNvPr>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91CBBB42-7913-D349-A252-2652AFE1CBA1}"/>
              </a:ext>
            </a:extLst>
          </p:cNvPr>
          <p:cNvSpPr/>
          <p:nvPr/>
        </p:nvSpPr>
        <p:spPr>
          <a:xfrm>
            <a:off x="457200" y="3647897"/>
            <a:ext cx="5399903" cy="1356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文本占位符 5">
            <a:extLst>
              <a:ext uri="{FF2B5EF4-FFF2-40B4-BE49-F238E27FC236}">
                <a16:creationId xmlns:a16="http://schemas.microsoft.com/office/drawing/2014/main" id="{E7B2623C-735D-094F-8151-2F83DC60CF57}"/>
              </a:ext>
            </a:extLst>
          </p:cNvPr>
          <p:cNvSpPr txBox="1">
            <a:spLocks/>
          </p:cNvSpPr>
          <p:nvPr/>
        </p:nvSpPr>
        <p:spPr>
          <a:xfrm>
            <a:off x="680338" y="3918277"/>
            <a:ext cx="4302113" cy="8643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altLang="zh-CN" sz="2000" kern="1200" dirty="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a:t>小组成员：</a:t>
            </a:r>
          </a:p>
          <a:p>
            <a:pPr marL="0" indent="0">
              <a:buFont typeface="Arial" panose="020B0604020202020204" pitchFamily="34" charset="0"/>
              <a:buNone/>
            </a:pPr>
            <a:r>
              <a:rPr lang="zh-CN" altLang="en-US"/>
              <a:t>李恒庄、张家荣、刘旭东、邹雅</a:t>
            </a:r>
          </a:p>
          <a:p>
            <a:pPr marL="0" indent="0">
              <a:buFont typeface="Arial" panose="020B0604020202020204" pitchFamily="34" charset="0"/>
              <a:buNone/>
            </a:pPr>
            <a:endParaRPr lang="zh-CN" altLang="en-US"/>
          </a:p>
          <a:p>
            <a:pPr marL="0" indent="0">
              <a:buFont typeface="Arial" panose="020B0604020202020204" pitchFamily="34" charset="0"/>
              <a:buNone/>
            </a:pPr>
            <a:endParaRPr lang="zh-CN" altLang="en-US"/>
          </a:p>
        </p:txBody>
      </p:sp>
    </p:spTree>
    <p:extLst>
      <p:ext uri="{BB962C8B-B14F-4D97-AF65-F5344CB8AC3E}">
        <p14:creationId xmlns:p14="http://schemas.microsoft.com/office/powerpoint/2010/main" val="286619940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2" y="265803"/>
            <a:ext cx="4836888" cy="426497"/>
          </a:xfrm>
        </p:spPr>
        <p:txBody>
          <a:bodyPr/>
          <a:lstStyle/>
          <a:p>
            <a:pPr marL="0" indent="0">
              <a:buNone/>
            </a:pPr>
            <a:r>
              <a:rPr lang="zh-CN" altLang="en-US" dirty="0"/>
              <a:t>朴素算法：时间复杂度</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7F0011-E47C-47DC-B642-20923C46B880}"/>
                  </a:ext>
                </a:extLst>
              </p:cNvPr>
              <p:cNvSpPr txBox="1"/>
              <p:nvPr/>
            </p:nvSpPr>
            <p:spPr>
              <a:xfrm>
                <a:off x="5691769" y="1540485"/>
                <a:ext cx="5222361" cy="961225"/>
              </a:xfrm>
              <a:prstGeom prst="rect">
                <a:avLst/>
              </a:prstGeom>
              <a:noFill/>
            </p:spPr>
            <p:txBody>
              <a:bodyPr wrap="square" rtlCol="0">
                <a:spAutoFit/>
              </a:bodyPr>
              <a:lstStyle/>
              <a:p>
                <a:pPr algn="just">
                  <a:lnSpc>
                    <a:spcPct val="150000"/>
                  </a:lnSpc>
                </a:pPr>
                <a:r>
                  <a:rPr lang="en-US" altLang="zh-CN" sz="2000" dirty="0">
                    <a:latin typeface="+mn-ea"/>
                  </a:rPr>
                  <a:t>	</a:t>
                </a:r>
                <a:r>
                  <a:rPr lang="zh-CN" altLang="en-US" sz="2000" dirty="0">
                    <a:latin typeface="+mn-ea"/>
                  </a:rPr>
                  <a:t>查找某个元素的集合：</a:t>
                </a:r>
                <a14:m>
                  <m:oMath xmlns:m="http://schemas.openxmlformats.org/officeDocument/2006/math">
                    <m:r>
                      <a:rPr lang="en-US" altLang="zh-CN" sz="2000" i="1" dirty="0" smtClean="0">
                        <a:latin typeface="Cambria Math" panose="02040503050406030204" pitchFamily="18" charset="0"/>
                      </a:rPr>
                      <m:t>𝑂</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1</m:t>
                        </m:r>
                      </m:e>
                    </m:d>
                  </m:oMath>
                </a14:m>
                <a:endParaRPr lang="en-US" altLang="zh-CN" sz="2000" b="0" dirty="0">
                  <a:latin typeface="+mn-ea"/>
                </a:endParaRPr>
              </a:p>
              <a:p>
                <a:pPr algn="just">
                  <a:lnSpc>
                    <a:spcPct val="150000"/>
                  </a:lnSpc>
                </a:pPr>
                <a:r>
                  <a:rPr lang="en-US" altLang="zh-CN" sz="2000" dirty="0">
                    <a:latin typeface="+mn-ea"/>
                  </a:rPr>
                  <a:t>	</a:t>
                </a:r>
                <a:r>
                  <a:rPr lang="zh-CN" altLang="en-US" sz="2000" dirty="0">
                    <a:latin typeface="+mn-ea"/>
                  </a:rPr>
                  <a:t>合并两个元素 ：</a:t>
                </a:r>
                <a14:m>
                  <m:oMath xmlns:m="http://schemas.openxmlformats.org/officeDocument/2006/math">
                    <m:r>
                      <a:rPr lang="en-US" altLang="zh-CN" sz="2000" i="1" dirty="0">
                        <a:latin typeface="Cambria Math" panose="02040503050406030204" pitchFamily="18" charset="0"/>
                      </a:rPr>
                      <m:t>𝑂</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b="0" i="1" dirty="0" smtClean="0">
                        <a:latin typeface="Cambria Math" panose="02040503050406030204" pitchFamily="18" charset="0"/>
                      </a:rPr>
                      <m:t>)</m:t>
                    </m:r>
                  </m:oMath>
                </a14:m>
                <a:endParaRPr lang="en-US" altLang="zh-CN" sz="2000" dirty="0">
                  <a:latin typeface="+mn-ea"/>
                </a:endParaRPr>
              </a:p>
            </p:txBody>
          </p:sp>
        </mc:Choice>
        <mc:Fallback xmlns="">
          <p:sp>
            <p:nvSpPr>
              <p:cNvPr id="10" name="文本框 9">
                <a:extLst>
                  <a:ext uri="{FF2B5EF4-FFF2-40B4-BE49-F238E27FC236}">
                    <a16:creationId xmlns:a16="http://schemas.microsoft.com/office/drawing/2014/main" id="{A57F0011-E47C-47DC-B642-20923C46B880}"/>
                  </a:ext>
                </a:extLst>
              </p:cNvPr>
              <p:cNvSpPr txBox="1">
                <a:spLocks noRot="1" noChangeAspect="1" noMove="1" noResize="1" noEditPoints="1" noAdjustHandles="1" noChangeArrowheads="1" noChangeShapeType="1" noTextEdit="1"/>
              </p:cNvSpPr>
              <p:nvPr/>
            </p:nvSpPr>
            <p:spPr>
              <a:xfrm>
                <a:off x="5691769" y="1540485"/>
                <a:ext cx="5222361" cy="961225"/>
              </a:xfrm>
              <a:prstGeom prst="rect">
                <a:avLst/>
              </a:prstGeom>
              <a:blipFill>
                <a:blip r:embed="rId3"/>
                <a:stretch>
                  <a:fillRect b="-10526"/>
                </a:stretch>
              </a:blipFill>
            </p:spPr>
            <p:txBody>
              <a:bodyPr/>
              <a:lstStyle/>
              <a:p>
                <a:r>
                  <a:rPr lang="en-CN">
                    <a:noFill/>
                  </a:rPr>
                  <a:t> </a:t>
                </a:r>
              </a:p>
            </p:txBody>
          </p:sp>
        </mc:Fallback>
      </mc:AlternateContent>
      <p:sp>
        <p:nvSpPr>
          <p:cNvPr id="2" name="TextBox 1">
            <a:extLst>
              <a:ext uri="{FF2B5EF4-FFF2-40B4-BE49-F238E27FC236}">
                <a16:creationId xmlns:a16="http://schemas.microsoft.com/office/drawing/2014/main" id="{FC83B21B-02EE-EB45-97AD-4A94DA862037}"/>
              </a:ext>
            </a:extLst>
          </p:cNvPr>
          <p:cNvSpPr txBox="1"/>
          <p:nvPr/>
        </p:nvSpPr>
        <p:spPr>
          <a:xfrm>
            <a:off x="6742672" y="4242294"/>
            <a:ext cx="3416320" cy="523220"/>
          </a:xfrm>
          <a:prstGeom prst="rect">
            <a:avLst/>
          </a:prstGeom>
          <a:noFill/>
        </p:spPr>
        <p:txBody>
          <a:bodyPr wrap="none" rtlCol="0">
            <a:spAutoFit/>
          </a:bodyPr>
          <a:lstStyle/>
          <a:p>
            <a:pPr algn="l"/>
            <a:r>
              <a:rPr lang="en-CN" sz="2800" dirty="0">
                <a:latin typeface="+mn-ea"/>
              </a:rPr>
              <a:t>寻找更好的数据结构</a:t>
            </a:r>
          </a:p>
        </p:txBody>
      </p:sp>
      <p:sp>
        <p:nvSpPr>
          <p:cNvPr id="3" name="Down Arrow 2">
            <a:extLst>
              <a:ext uri="{FF2B5EF4-FFF2-40B4-BE49-F238E27FC236}">
                <a16:creationId xmlns:a16="http://schemas.microsoft.com/office/drawing/2014/main" id="{9E061FAE-8485-3E44-A2BC-D2438593E51A}"/>
              </a:ext>
            </a:extLst>
          </p:cNvPr>
          <p:cNvSpPr/>
          <p:nvPr/>
        </p:nvSpPr>
        <p:spPr>
          <a:xfrm>
            <a:off x="8001868" y="3068114"/>
            <a:ext cx="602161" cy="80318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1" name="Picture 10">
            <a:extLst>
              <a:ext uri="{FF2B5EF4-FFF2-40B4-BE49-F238E27FC236}">
                <a16:creationId xmlns:a16="http://schemas.microsoft.com/office/drawing/2014/main" id="{6D169393-056A-FC4B-8925-F240972BBEFC}"/>
              </a:ext>
            </a:extLst>
          </p:cNvPr>
          <p:cNvPicPr>
            <a:picLocks noChangeAspect="1"/>
          </p:cNvPicPr>
          <p:nvPr/>
        </p:nvPicPr>
        <p:blipFill rotWithShape="1">
          <a:blip r:embed="rId4">
            <a:extLst>
              <a:ext uri="{28A0092B-C50C-407E-A947-70E740481C1C}">
                <a14:useLocalDpi xmlns:a14="http://schemas.microsoft.com/office/drawing/2010/main" val="0"/>
              </a:ext>
            </a:extLst>
          </a:blip>
          <a:srcRect l="282" t="826" r="53767" b="-173"/>
          <a:stretch/>
        </p:blipFill>
        <p:spPr>
          <a:xfrm>
            <a:off x="837286" y="1125550"/>
            <a:ext cx="4612043" cy="4606899"/>
          </a:xfrm>
          <a:prstGeom prst="rect">
            <a:avLst/>
          </a:prstGeom>
          <a:ln w="57150">
            <a:solidFill>
              <a:srgbClr val="00B0F0"/>
            </a:solidFill>
          </a:ln>
        </p:spPr>
      </p:pic>
    </p:spTree>
    <p:extLst>
      <p:ext uri="{BB962C8B-B14F-4D97-AF65-F5344CB8AC3E}">
        <p14:creationId xmlns:p14="http://schemas.microsoft.com/office/powerpoint/2010/main" val="3101511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2" y="265803"/>
            <a:ext cx="4836888" cy="426497"/>
          </a:xfrm>
        </p:spPr>
        <p:txBody>
          <a:bodyPr/>
          <a:lstStyle/>
          <a:p>
            <a:pPr marL="0" indent="0">
              <a:buNone/>
            </a:pPr>
            <a:r>
              <a:rPr lang="zh-CN" altLang="en-US" dirty="0"/>
              <a:t>森林算法</a:t>
            </a:r>
          </a:p>
        </p:txBody>
      </p:sp>
      <p:pic>
        <p:nvPicPr>
          <p:cNvPr id="35" name="Picture 34">
            <a:extLst>
              <a:ext uri="{FF2B5EF4-FFF2-40B4-BE49-F238E27FC236}">
                <a16:creationId xmlns:a16="http://schemas.microsoft.com/office/drawing/2014/main" id="{FB2FA580-4ED6-DE4D-81F8-B499549F1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724" y="3331834"/>
            <a:ext cx="8982822" cy="2341950"/>
          </a:xfrm>
          <a:prstGeom prst="rect">
            <a:avLst/>
          </a:prstGeom>
        </p:spPr>
      </p:pic>
      <p:cxnSp>
        <p:nvCxnSpPr>
          <p:cNvPr id="13" name="Straight Arrow Connector 12">
            <a:extLst>
              <a:ext uri="{FF2B5EF4-FFF2-40B4-BE49-F238E27FC236}">
                <a16:creationId xmlns:a16="http://schemas.microsoft.com/office/drawing/2014/main" id="{289E2DA9-7F72-4745-AC41-2491CF44C0BE}"/>
              </a:ext>
            </a:extLst>
          </p:cNvPr>
          <p:cNvCxnSpPr>
            <a:cxnSpLocks/>
          </p:cNvCxnSpPr>
          <p:nvPr/>
        </p:nvCxnSpPr>
        <p:spPr>
          <a:xfrm flipV="1">
            <a:off x="2336604" y="4624482"/>
            <a:ext cx="353416" cy="44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408825-E2CD-3C4A-B096-C05291EFEEBF}"/>
              </a:ext>
            </a:extLst>
          </p:cNvPr>
          <p:cNvCxnSpPr>
            <a:cxnSpLocks/>
          </p:cNvCxnSpPr>
          <p:nvPr/>
        </p:nvCxnSpPr>
        <p:spPr>
          <a:xfrm flipV="1">
            <a:off x="2899455" y="3901793"/>
            <a:ext cx="285421" cy="342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A396AB9-DD93-1541-96A2-4C590385F122}"/>
              </a:ext>
            </a:extLst>
          </p:cNvPr>
          <p:cNvCxnSpPr>
            <a:cxnSpLocks/>
          </p:cNvCxnSpPr>
          <p:nvPr/>
        </p:nvCxnSpPr>
        <p:spPr>
          <a:xfrm flipH="1" flipV="1">
            <a:off x="3573057" y="3963417"/>
            <a:ext cx="94260" cy="19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578F7C-8E87-4C4A-8237-308F25D52787}"/>
              </a:ext>
            </a:extLst>
          </p:cNvPr>
          <p:cNvCxnSpPr>
            <a:cxnSpLocks/>
          </p:cNvCxnSpPr>
          <p:nvPr/>
        </p:nvCxnSpPr>
        <p:spPr>
          <a:xfrm flipH="1" flipV="1">
            <a:off x="2899455" y="4664654"/>
            <a:ext cx="170737" cy="358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880C2B-5AA2-2A42-BFD8-0D25E0ED6233}"/>
              </a:ext>
            </a:extLst>
          </p:cNvPr>
          <p:cNvCxnSpPr>
            <a:cxnSpLocks/>
          </p:cNvCxnSpPr>
          <p:nvPr/>
        </p:nvCxnSpPr>
        <p:spPr>
          <a:xfrm flipV="1">
            <a:off x="4624277" y="4645539"/>
            <a:ext cx="295655" cy="396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03ABD5B-B6B8-2345-B243-360CD652D0F1}"/>
              </a:ext>
            </a:extLst>
          </p:cNvPr>
          <p:cNvCxnSpPr>
            <a:cxnSpLocks/>
          </p:cNvCxnSpPr>
          <p:nvPr/>
        </p:nvCxnSpPr>
        <p:spPr>
          <a:xfrm flipH="1" flipV="1">
            <a:off x="5200748" y="4624482"/>
            <a:ext cx="233985" cy="419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836B1FB-986A-D24C-9210-C92CD4EEF126}"/>
              </a:ext>
            </a:extLst>
          </p:cNvPr>
          <p:cNvCxnSpPr>
            <a:cxnSpLocks/>
          </p:cNvCxnSpPr>
          <p:nvPr/>
        </p:nvCxnSpPr>
        <p:spPr>
          <a:xfrm flipV="1">
            <a:off x="6795691" y="4624482"/>
            <a:ext cx="299630" cy="36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407B114-2DD0-8D4C-B4A1-5A93310539E2}"/>
              </a:ext>
            </a:extLst>
          </p:cNvPr>
          <p:cNvCxnSpPr>
            <a:cxnSpLocks/>
          </p:cNvCxnSpPr>
          <p:nvPr/>
        </p:nvCxnSpPr>
        <p:spPr>
          <a:xfrm flipV="1">
            <a:off x="7462007" y="3901793"/>
            <a:ext cx="200479" cy="29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51C270-E8FE-A746-AFB1-E1F05DC58042}"/>
              </a:ext>
            </a:extLst>
          </p:cNvPr>
          <p:cNvCxnSpPr>
            <a:cxnSpLocks/>
          </p:cNvCxnSpPr>
          <p:nvPr/>
        </p:nvCxnSpPr>
        <p:spPr>
          <a:xfrm flipH="1" flipV="1">
            <a:off x="7991432" y="3961431"/>
            <a:ext cx="114732" cy="223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5D21322-625B-6045-BDF5-294FE49C0B36}"/>
              </a:ext>
            </a:extLst>
          </p:cNvPr>
          <p:cNvCxnSpPr>
            <a:cxnSpLocks/>
          </p:cNvCxnSpPr>
          <p:nvPr/>
        </p:nvCxnSpPr>
        <p:spPr>
          <a:xfrm flipH="1" flipV="1">
            <a:off x="7303793" y="4608469"/>
            <a:ext cx="287008" cy="38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7E79BDC-027D-C640-838E-EDECBB3BD263}"/>
              </a:ext>
            </a:extLst>
          </p:cNvPr>
          <p:cNvCxnSpPr>
            <a:cxnSpLocks/>
          </p:cNvCxnSpPr>
          <p:nvPr/>
        </p:nvCxnSpPr>
        <p:spPr>
          <a:xfrm flipV="1">
            <a:off x="9476792" y="4640001"/>
            <a:ext cx="321691" cy="40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CEB08E6-E173-074C-AE9A-C77CA449FB97}"/>
              </a:ext>
            </a:extLst>
          </p:cNvPr>
          <p:cNvCxnSpPr>
            <a:cxnSpLocks/>
          </p:cNvCxnSpPr>
          <p:nvPr/>
        </p:nvCxnSpPr>
        <p:spPr>
          <a:xfrm flipH="1" flipV="1">
            <a:off x="10048506" y="4668734"/>
            <a:ext cx="260959" cy="264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B642873-91C7-6849-A727-7202C610F536}"/>
              </a:ext>
            </a:extLst>
          </p:cNvPr>
          <p:cNvCxnSpPr>
            <a:cxnSpLocks/>
          </p:cNvCxnSpPr>
          <p:nvPr/>
        </p:nvCxnSpPr>
        <p:spPr>
          <a:xfrm flipH="1" flipV="1">
            <a:off x="8144927" y="3734757"/>
            <a:ext cx="1562070" cy="6024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68D146-B999-374D-A211-7C39587AF8FB}"/>
              </a:ext>
            </a:extLst>
          </p:cNvPr>
          <p:cNvSpPr txBox="1"/>
          <p:nvPr/>
        </p:nvSpPr>
        <p:spPr>
          <a:xfrm>
            <a:off x="790833" y="921322"/>
            <a:ext cx="10799805" cy="2535887"/>
          </a:xfrm>
          <a:prstGeom prst="rect">
            <a:avLst/>
          </a:prstGeom>
          <a:noFill/>
        </p:spPr>
        <p:txBody>
          <a:bodyPr wrap="square" rtlCol="0">
            <a:spAutoFit/>
          </a:bodyPr>
          <a:lstStyle/>
          <a:p>
            <a:pPr>
              <a:lnSpc>
                <a:spcPct val="150000"/>
              </a:lnSpc>
            </a:pPr>
            <a:r>
              <a:rPr lang="ja-JP" altLang="en-US"/>
              <a:t>森林算法实现如下：</a:t>
            </a:r>
          </a:p>
          <a:p>
            <a:pPr>
              <a:lnSpc>
                <a:spcPct val="150000"/>
              </a:lnSpc>
            </a:pPr>
            <a:r>
              <a:rPr lang="en-US" altLang="ja-JP" dirty="0"/>
              <a:t>1)</a:t>
            </a:r>
            <a:r>
              <a:rPr lang="ja-JP" altLang="en-US"/>
              <a:t>初始化每个元素一个集合：</a:t>
            </a:r>
            <a:r>
              <a:rPr lang="en-US" dirty="0"/>
              <a:t>pre[</a:t>
            </a:r>
            <a:r>
              <a:rPr lang="en-US" dirty="0" err="1"/>
              <a:t>i</a:t>
            </a:r>
            <a:r>
              <a:rPr lang="en-US" dirty="0"/>
              <a:t>]=</a:t>
            </a:r>
            <a:r>
              <a:rPr lang="en-US" dirty="0" err="1"/>
              <a:t>i</a:t>
            </a:r>
            <a:r>
              <a:rPr lang="en-US" dirty="0"/>
              <a:t>，</a:t>
            </a:r>
            <a:r>
              <a:rPr lang="ja-JP" altLang="en-US"/>
              <a:t>即表示森林中有</a:t>
            </a:r>
            <a:r>
              <a:rPr lang="en-US" dirty="0"/>
              <a:t>n</a:t>
            </a:r>
            <a:r>
              <a:rPr lang="ja-JP" altLang="en-US"/>
              <a:t>棵一个结点的树；</a:t>
            </a:r>
          </a:p>
          <a:p>
            <a:pPr>
              <a:lnSpc>
                <a:spcPct val="150000"/>
              </a:lnSpc>
            </a:pPr>
            <a:r>
              <a:rPr lang="en-US" altLang="ja-JP" dirty="0"/>
              <a:t>2)</a:t>
            </a:r>
            <a:r>
              <a:rPr lang="ja-JP" altLang="en-US"/>
              <a:t>查找</a:t>
            </a:r>
            <a:r>
              <a:rPr lang="en-US" dirty="0"/>
              <a:t>x</a:t>
            </a:r>
            <a:r>
              <a:rPr lang="ja-JP" altLang="en-US"/>
              <a:t>属于哪个集合，只要顺着父结点一直找到根结点，就找到了该结点所在的集合</a:t>
            </a:r>
            <a:r>
              <a:rPr lang="en-US" altLang="ja-JP" dirty="0"/>
              <a:t>;</a:t>
            </a:r>
          </a:p>
          <a:p>
            <a:pPr algn="ctr">
              <a:lnSpc>
                <a:spcPct val="150000"/>
              </a:lnSpc>
            </a:pPr>
            <a:r>
              <a:rPr lang="en-US" dirty="0"/>
              <a:t>x-&gt;pre[x]-&gt;pre[pre[x]]...</a:t>
            </a:r>
          </a:p>
          <a:p>
            <a:pPr>
              <a:lnSpc>
                <a:spcPct val="150000"/>
              </a:lnSpc>
            </a:pPr>
            <a:r>
              <a:rPr lang="en-US" altLang="ja-JP" dirty="0"/>
              <a:t>3)</a:t>
            </a:r>
            <a:r>
              <a:rPr lang="ja-JP" altLang="en-US"/>
              <a:t>合并</a:t>
            </a:r>
            <a:r>
              <a:rPr lang="en-US" dirty="0"/>
              <a:t>x</a:t>
            </a:r>
            <a:r>
              <a:rPr lang="ja-JP" altLang="en-US"/>
              <a:t>和</a:t>
            </a:r>
            <a:r>
              <a:rPr lang="en-US" dirty="0"/>
              <a:t>y</a:t>
            </a:r>
            <a:r>
              <a:rPr lang="ja-JP" altLang="en-US"/>
              <a:t>的操作，只需要查找</a:t>
            </a:r>
            <a:r>
              <a:rPr lang="en-US" dirty="0"/>
              <a:t>x</a:t>
            </a:r>
            <a:r>
              <a:rPr lang="ja-JP" altLang="en-US"/>
              <a:t>和</a:t>
            </a:r>
            <a:r>
              <a:rPr lang="en-US" dirty="0"/>
              <a:t>y</a:t>
            </a:r>
            <a:r>
              <a:rPr lang="ja-JP" altLang="en-US"/>
              <a:t>在各自集合树的根结点 </a:t>
            </a:r>
            <a:r>
              <a:rPr lang="en-US" dirty="0" err="1"/>
              <a:t>rx</a:t>
            </a:r>
            <a:r>
              <a:rPr lang="ja-JP" altLang="en-US"/>
              <a:t>和</a:t>
            </a:r>
            <a:r>
              <a:rPr lang="en-US" dirty="0" err="1"/>
              <a:t>ry</a:t>
            </a:r>
            <a:r>
              <a:rPr lang="en-US" dirty="0"/>
              <a:t>，</a:t>
            </a:r>
            <a:r>
              <a:rPr lang="ja-JP" altLang="en-US"/>
              <a:t>如果 </a:t>
            </a:r>
            <a:r>
              <a:rPr lang="en-US" dirty="0" err="1"/>
              <a:t>rx</a:t>
            </a:r>
            <a:r>
              <a:rPr lang="ja-JP" altLang="en-US"/>
              <a:t>和</a:t>
            </a:r>
            <a:r>
              <a:rPr lang="en-US" dirty="0" err="1"/>
              <a:t>ry</a:t>
            </a:r>
            <a:r>
              <a:rPr lang="ja-JP" altLang="en-US"/>
              <a:t>不相等，则将</a:t>
            </a:r>
            <a:r>
              <a:rPr lang="en-US" dirty="0" err="1"/>
              <a:t>rx</a:t>
            </a:r>
            <a:r>
              <a:rPr lang="ja-JP" altLang="en-US"/>
              <a:t>设为</a:t>
            </a:r>
            <a:r>
              <a:rPr lang="en-US" dirty="0" err="1"/>
              <a:t>ry</a:t>
            </a:r>
            <a:r>
              <a:rPr lang="ja-JP" altLang="en-US"/>
              <a:t>的父结点，即令</a:t>
            </a:r>
            <a:r>
              <a:rPr lang="en-US" dirty="0"/>
              <a:t>pre[</a:t>
            </a:r>
            <a:r>
              <a:rPr lang="en-US" dirty="0" err="1"/>
              <a:t>ry</a:t>
            </a:r>
            <a:r>
              <a:rPr lang="en-US" dirty="0"/>
              <a:t>]=</a:t>
            </a:r>
            <a:r>
              <a:rPr lang="en-US" dirty="0" err="1"/>
              <a:t>rx</a:t>
            </a:r>
            <a:r>
              <a:rPr lang="en-US" dirty="0"/>
              <a:t>;</a:t>
            </a:r>
          </a:p>
        </p:txBody>
      </p:sp>
    </p:spTree>
    <p:extLst>
      <p:ext uri="{BB962C8B-B14F-4D97-AF65-F5344CB8AC3E}">
        <p14:creationId xmlns:p14="http://schemas.microsoft.com/office/powerpoint/2010/main" val="3784214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par>
                                <p:cTn id="23" presetID="3" presetClass="entr" presetSubtype="1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par>
                                <p:cTn id="26" presetID="3" presetClass="entr" presetSubtype="1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linds(horizontal)">
                                      <p:cBhvr>
                                        <p:cTn id="28" dur="500"/>
                                        <p:tgtEl>
                                          <p:spTgt spid="29"/>
                                        </p:tgtEl>
                                      </p:cBhvr>
                                    </p:animEffect>
                                  </p:childTnLst>
                                </p:cTn>
                              </p:par>
                              <p:par>
                                <p:cTn id="29" presetID="3" presetClass="entr" presetSubtype="1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500"/>
                                        <p:tgtEl>
                                          <p:spTgt spid="30"/>
                                        </p:tgtEl>
                                      </p:cBhvr>
                                    </p:animEffect>
                                  </p:childTnLst>
                                </p:cTn>
                              </p:par>
                              <p:par>
                                <p:cTn id="32" presetID="3" presetClass="entr" presetSubtype="1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linds(horizontal)">
                                      <p:cBhvr>
                                        <p:cTn id="34" dur="500"/>
                                        <p:tgtEl>
                                          <p:spTgt spid="31"/>
                                        </p:tgtEl>
                                      </p:cBhvr>
                                    </p:animEffect>
                                  </p:childTnLst>
                                </p:cTn>
                              </p:par>
                              <p:par>
                                <p:cTn id="35" presetID="3"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par>
                                <p:cTn id="38" presetID="3" presetClass="entr" presetSubtype="1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linds(horizontal)">
                                      <p:cBhvr>
                                        <p:cTn id="40" dur="500"/>
                                        <p:tgtEl>
                                          <p:spTgt spid="33"/>
                                        </p:tgtEl>
                                      </p:cBhvr>
                                    </p:animEffect>
                                  </p:childTnLst>
                                </p:cTn>
                              </p:par>
                              <p:par>
                                <p:cTn id="41" presetID="3" presetClass="entr" presetSubtype="1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linds(horizontal)">
                                      <p:cBhvr>
                                        <p:cTn id="43" dur="500"/>
                                        <p:tgtEl>
                                          <p:spTgt spid="41"/>
                                        </p:tgtEl>
                                      </p:cBhvr>
                                    </p:animEffect>
                                  </p:childTnLst>
                                </p:cTn>
                              </p:par>
                              <p:par>
                                <p:cTn id="44" presetID="3" presetClass="entr" presetSubtype="1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linds(horizontal)">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DF0DDE-B866-A94D-BEF0-B1B50EADD525}"/>
              </a:ext>
            </a:extLst>
          </p:cNvPr>
          <p:cNvSpPr>
            <a:spLocks noGrp="1"/>
          </p:cNvSpPr>
          <p:nvPr>
            <p:ph type="body" sz="quarter" idx="12"/>
          </p:nvPr>
        </p:nvSpPr>
        <p:spPr/>
        <p:txBody>
          <a:bodyPr/>
          <a:lstStyle/>
          <a:p>
            <a:pPr marL="0" indent="0">
              <a:buNone/>
            </a:pPr>
            <a:r>
              <a:rPr lang="en-CN" dirty="0"/>
              <a:t>森林算法</a:t>
            </a:r>
          </a:p>
        </p:txBody>
      </p:sp>
      <p:pic>
        <p:nvPicPr>
          <p:cNvPr id="3" name="Picture 2">
            <a:extLst>
              <a:ext uri="{FF2B5EF4-FFF2-40B4-BE49-F238E27FC236}">
                <a16:creationId xmlns:a16="http://schemas.microsoft.com/office/drawing/2014/main" id="{27F51F15-7AC1-D04F-8FA1-6B6E9D41F7AE}"/>
              </a:ext>
            </a:extLst>
          </p:cNvPr>
          <p:cNvPicPr>
            <a:picLocks noChangeAspect="1"/>
          </p:cNvPicPr>
          <p:nvPr/>
        </p:nvPicPr>
        <p:blipFill rotWithShape="1">
          <a:blip r:embed="rId2">
            <a:extLst>
              <a:ext uri="{28A0092B-C50C-407E-A947-70E740481C1C}">
                <a14:useLocalDpi xmlns:a14="http://schemas.microsoft.com/office/drawing/2010/main" val="0"/>
              </a:ext>
            </a:extLst>
          </a:blip>
          <a:srcRect t="1762" r="50514"/>
          <a:stretch/>
        </p:blipFill>
        <p:spPr>
          <a:xfrm>
            <a:off x="566962" y="1645332"/>
            <a:ext cx="6192184" cy="3632576"/>
          </a:xfrm>
          <a:prstGeom prst="rect">
            <a:avLst/>
          </a:prstGeom>
          <a:ln w="57150">
            <a:solidFill>
              <a:srgbClr val="00B0F0"/>
            </a:solidFill>
          </a:ln>
        </p:spPr>
      </p:pic>
      <p:pic>
        <p:nvPicPr>
          <p:cNvPr id="4" name="Picture 3">
            <a:extLst>
              <a:ext uri="{FF2B5EF4-FFF2-40B4-BE49-F238E27FC236}">
                <a16:creationId xmlns:a16="http://schemas.microsoft.com/office/drawing/2014/main" id="{DB35BC60-DBA8-6045-8600-0CC85EF00787}"/>
              </a:ext>
            </a:extLst>
          </p:cNvPr>
          <p:cNvPicPr>
            <a:picLocks noChangeAspect="1"/>
          </p:cNvPicPr>
          <p:nvPr/>
        </p:nvPicPr>
        <p:blipFill rotWithShape="1">
          <a:blip r:embed="rId3">
            <a:extLst>
              <a:ext uri="{28A0092B-C50C-407E-A947-70E740481C1C}">
                <a14:useLocalDpi xmlns:a14="http://schemas.microsoft.com/office/drawing/2010/main" val="0"/>
              </a:ext>
            </a:extLst>
          </a:blip>
          <a:srcRect l="282" t="826" r="53767" b="-173"/>
          <a:stretch/>
        </p:blipFill>
        <p:spPr>
          <a:xfrm>
            <a:off x="7105136" y="1133950"/>
            <a:ext cx="4519902" cy="4514861"/>
          </a:xfrm>
          <a:prstGeom prst="rect">
            <a:avLst/>
          </a:prstGeom>
          <a:ln w="57150">
            <a:solidFill>
              <a:srgbClr val="00B0F0"/>
            </a:solidFill>
          </a:ln>
        </p:spPr>
      </p:pic>
    </p:spTree>
    <p:extLst>
      <p:ext uri="{BB962C8B-B14F-4D97-AF65-F5344CB8AC3E}">
        <p14:creationId xmlns:p14="http://schemas.microsoft.com/office/powerpoint/2010/main" val="1188477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a:xfrm>
            <a:off x="566961" y="265802"/>
            <a:ext cx="3918541" cy="519848"/>
          </a:xfrm>
        </p:spPr>
        <p:txBody>
          <a:bodyPr/>
          <a:lstStyle/>
          <a:p>
            <a:pPr marL="0" indent="0">
              <a:buNone/>
            </a:pPr>
            <a:r>
              <a:rPr lang="zh-CN" altLang="en-US" dirty="0"/>
              <a:t>森林算法：时间复杂度</a:t>
            </a:r>
          </a:p>
        </p:txBody>
      </p:sp>
      <p:pic>
        <p:nvPicPr>
          <p:cNvPr id="3" name="Picture 2">
            <a:extLst>
              <a:ext uri="{FF2B5EF4-FFF2-40B4-BE49-F238E27FC236}">
                <a16:creationId xmlns:a16="http://schemas.microsoft.com/office/drawing/2014/main" id="{4D55FDE9-0209-1248-BAD0-0751532AB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933" y="3783953"/>
            <a:ext cx="8847267" cy="2288397"/>
          </a:xfrm>
          <a:prstGeom prst="rect">
            <a:avLst/>
          </a:prstGeom>
        </p:spPr>
      </p:pic>
      <p:cxnSp>
        <p:nvCxnSpPr>
          <p:cNvPr id="5" name="Straight Arrow Connector 4">
            <a:extLst>
              <a:ext uri="{FF2B5EF4-FFF2-40B4-BE49-F238E27FC236}">
                <a16:creationId xmlns:a16="http://schemas.microsoft.com/office/drawing/2014/main" id="{35AC174D-BBC6-DE49-8990-B8CD83D86A12}"/>
              </a:ext>
            </a:extLst>
          </p:cNvPr>
          <p:cNvCxnSpPr>
            <a:cxnSpLocks/>
          </p:cNvCxnSpPr>
          <p:nvPr/>
        </p:nvCxnSpPr>
        <p:spPr>
          <a:xfrm flipH="1" flipV="1">
            <a:off x="4139514" y="4479325"/>
            <a:ext cx="160637" cy="214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7F9E8E-FA24-BE48-882D-ADAC7C3D680A}"/>
              </a:ext>
            </a:extLst>
          </p:cNvPr>
          <p:cNvCxnSpPr>
            <a:cxnSpLocks/>
          </p:cNvCxnSpPr>
          <p:nvPr/>
        </p:nvCxnSpPr>
        <p:spPr>
          <a:xfrm flipH="1">
            <a:off x="7624119" y="4287795"/>
            <a:ext cx="1198603" cy="4062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FACC016-6893-5840-8E9F-097169A61454}"/>
                  </a:ext>
                </a:extLst>
              </p:cNvPr>
              <p:cNvSpPr txBox="1"/>
              <p:nvPr/>
            </p:nvSpPr>
            <p:spPr>
              <a:xfrm>
                <a:off x="6258696" y="1790156"/>
                <a:ext cx="5128053" cy="1422890"/>
              </a:xfrm>
              <a:prstGeom prst="rect">
                <a:avLst/>
              </a:prstGeom>
              <a:noFill/>
            </p:spPr>
            <p:txBody>
              <a:bodyPr wrap="square" rtlCol="0">
                <a:spAutoFit/>
              </a:bodyPr>
              <a:lstStyle/>
              <a:p>
                <a:pPr algn="just">
                  <a:lnSpc>
                    <a:spcPct val="150000"/>
                  </a:lnSpc>
                </a:pPr>
                <a:r>
                  <a:rPr lang="zh-CN" altLang="en-US" sz="2000" dirty="0">
                    <a:latin typeface="+mn-ea"/>
                  </a:rPr>
                  <a:t>时间复杂度取决于树的深度</a:t>
                </a:r>
                <a:endParaRPr lang="en-US" altLang="zh-CN" sz="2000" dirty="0">
                  <a:latin typeface="+mn-ea"/>
                </a:endParaRPr>
              </a:p>
              <a:p>
                <a:pPr algn="just">
                  <a:lnSpc>
                    <a:spcPct val="150000"/>
                  </a:lnSpc>
                </a:pPr>
                <a:r>
                  <a:rPr lang="zh-CN" altLang="en-US" sz="2000" dirty="0">
                    <a:latin typeface="+mn-ea"/>
                  </a:rPr>
                  <a:t>查找某个元素的集合最坏情况可能达到</a:t>
                </a:r>
                <a14:m>
                  <m:oMath xmlns:m="http://schemas.openxmlformats.org/officeDocument/2006/math">
                    <m:r>
                      <a:rPr lang="en-US" altLang="zh-CN" sz="2000" i="1" dirty="0" smtClean="0">
                        <a:latin typeface="Cambria Math" panose="02040503050406030204" pitchFamily="18" charset="0"/>
                      </a:rPr>
                      <m:t>𝑂</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b="0" i="1" dirty="0" smtClean="0">
                        <a:latin typeface="Cambria Math" panose="02040503050406030204" pitchFamily="18" charset="0"/>
                      </a:rPr>
                      <m:t>)</m:t>
                    </m:r>
                  </m:oMath>
                </a14:m>
                <a:endParaRPr lang="en-US" altLang="zh-CN" sz="2000" dirty="0">
                  <a:latin typeface="+mn-ea"/>
                </a:endParaRPr>
              </a:p>
              <a:p>
                <a:pPr algn="just">
                  <a:lnSpc>
                    <a:spcPct val="150000"/>
                  </a:lnSpc>
                </a:pPr>
                <a:r>
                  <a:rPr lang="zh-CN" altLang="en-US" sz="2000" dirty="0">
                    <a:latin typeface="+mn-ea"/>
                  </a:rPr>
                  <a:t>同样合并两个元素最坏情况也会达到 </a:t>
                </a:r>
                <a14:m>
                  <m:oMath xmlns:m="http://schemas.openxmlformats.org/officeDocument/2006/math">
                    <m:r>
                      <a:rPr lang="en-US" altLang="zh-CN" sz="2000" i="1" dirty="0">
                        <a:latin typeface="Cambria Math" panose="02040503050406030204" pitchFamily="18" charset="0"/>
                      </a:rPr>
                      <m:t>𝑂</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b="0" i="1" dirty="0" smtClean="0">
                        <a:latin typeface="Cambria Math" panose="02040503050406030204" pitchFamily="18" charset="0"/>
                      </a:rPr>
                      <m:t>)</m:t>
                    </m:r>
                  </m:oMath>
                </a14:m>
                <a:endParaRPr lang="en-US" altLang="zh-CN" sz="2000" dirty="0">
                  <a:latin typeface="+mn-ea"/>
                </a:endParaRPr>
              </a:p>
            </p:txBody>
          </p:sp>
        </mc:Choice>
        <mc:Fallback xmlns="">
          <p:sp>
            <p:nvSpPr>
              <p:cNvPr id="10" name="文本框 9">
                <a:extLst>
                  <a:ext uri="{FF2B5EF4-FFF2-40B4-BE49-F238E27FC236}">
                    <a16:creationId xmlns:a16="http://schemas.microsoft.com/office/drawing/2014/main" id="{3FACC016-6893-5840-8E9F-097169A61454}"/>
                  </a:ext>
                </a:extLst>
              </p:cNvPr>
              <p:cNvSpPr txBox="1">
                <a:spLocks noRot="1" noChangeAspect="1" noMove="1" noResize="1" noEditPoints="1" noAdjustHandles="1" noChangeArrowheads="1" noChangeShapeType="1" noTextEdit="1"/>
              </p:cNvSpPr>
              <p:nvPr/>
            </p:nvSpPr>
            <p:spPr>
              <a:xfrm>
                <a:off x="6258696" y="1790156"/>
                <a:ext cx="5128053" cy="1422890"/>
              </a:xfrm>
              <a:prstGeom prst="rect">
                <a:avLst/>
              </a:prstGeom>
              <a:blipFill>
                <a:blip r:embed="rId4"/>
                <a:stretch>
                  <a:fillRect l="-1235" b="-7143"/>
                </a:stretch>
              </a:blipFill>
            </p:spPr>
            <p:txBody>
              <a:bodyPr/>
              <a:lstStyle/>
              <a:p>
                <a:r>
                  <a:rPr lang="en-CN">
                    <a:noFill/>
                  </a:rPr>
                  <a:t> </a:t>
                </a:r>
              </a:p>
            </p:txBody>
          </p:sp>
        </mc:Fallback>
      </mc:AlternateContent>
      <p:cxnSp>
        <p:nvCxnSpPr>
          <p:cNvPr id="16" name="Straight Arrow Connector 15">
            <a:extLst>
              <a:ext uri="{FF2B5EF4-FFF2-40B4-BE49-F238E27FC236}">
                <a16:creationId xmlns:a16="http://schemas.microsoft.com/office/drawing/2014/main" id="{74F0117E-E85C-504F-9E70-129E5A724985}"/>
              </a:ext>
            </a:extLst>
          </p:cNvPr>
          <p:cNvCxnSpPr>
            <a:cxnSpLocks/>
          </p:cNvCxnSpPr>
          <p:nvPr/>
        </p:nvCxnSpPr>
        <p:spPr>
          <a:xfrm flipH="1" flipV="1">
            <a:off x="4646141" y="5216610"/>
            <a:ext cx="222421" cy="22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7AE776A-1624-BC46-B3C9-3E6FE543EC90}"/>
              </a:ext>
            </a:extLst>
          </p:cNvPr>
          <p:cNvCxnSpPr>
            <a:cxnSpLocks/>
          </p:cNvCxnSpPr>
          <p:nvPr/>
        </p:nvCxnSpPr>
        <p:spPr>
          <a:xfrm flipH="1" flipV="1">
            <a:off x="9271686" y="4479325"/>
            <a:ext cx="160637" cy="214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7537DF-1BD7-5146-9A63-A573BD9CC121}"/>
              </a:ext>
            </a:extLst>
          </p:cNvPr>
          <p:cNvCxnSpPr>
            <a:cxnSpLocks/>
          </p:cNvCxnSpPr>
          <p:nvPr/>
        </p:nvCxnSpPr>
        <p:spPr>
          <a:xfrm flipH="1" flipV="1">
            <a:off x="9753600" y="5106428"/>
            <a:ext cx="222421" cy="22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9475780-203E-B049-B42E-169DD78E0D51}"/>
              </a:ext>
            </a:extLst>
          </p:cNvPr>
          <p:cNvPicPr>
            <a:picLocks noChangeAspect="1"/>
          </p:cNvPicPr>
          <p:nvPr/>
        </p:nvPicPr>
        <p:blipFill rotWithShape="1">
          <a:blip r:embed="rId5">
            <a:extLst>
              <a:ext uri="{28A0092B-C50C-407E-A947-70E740481C1C}">
                <a14:useLocalDpi xmlns:a14="http://schemas.microsoft.com/office/drawing/2010/main" val="0"/>
              </a:ext>
            </a:extLst>
          </a:blip>
          <a:srcRect t="1762" r="50514"/>
          <a:stretch/>
        </p:blipFill>
        <p:spPr>
          <a:xfrm>
            <a:off x="1027795" y="1127246"/>
            <a:ext cx="4355436" cy="2555068"/>
          </a:xfrm>
          <a:prstGeom prst="rect">
            <a:avLst/>
          </a:prstGeom>
          <a:ln w="38100">
            <a:solidFill>
              <a:srgbClr val="00B0F0"/>
            </a:solidFill>
          </a:ln>
        </p:spPr>
      </p:pic>
    </p:spTree>
    <p:extLst>
      <p:ext uri="{BB962C8B-B14F-4D97-AF65-F5344CB8AC3E}">
        <p14:creationId xmlns:p14="http://schemas.microsoft.com/office/powerpoint/2010/main" val="431935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par>
                                <p:cTn id="22" presetID="3" presetClass="entr" presetSubtype="1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17116</TotalTime>
  <Words>4240</Words>
  <Application>Microsoft Macintosh PowerPoint</Application>
  <PresentationFormat>Widescreen</PresentationFormat>
  <Paragraphs>450</Paragraphs>
  <Slides>51</Slides>
  <Notes>37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51</vt:i4>
      </vt:variant>
    </vt:vector>
  </HeadingPairs>
  <TitlesOfParts>
    <vt:vector size="63" baseType="lpstr">
      <vt:lpstr>等线</vt:lpstr>
      <vt:lpstr>微软雅黑</vt:lpstr>
      <vt:lpstr>Arial</vt:lpstr>
      <vt:lpstr>Calibri</vt:lpstr>
      <vt:lpstr>Cambria Math</vt:lpstr>
      <vt:lpstr>Century Gothic</vt:lpstr>
      <vt:lpstr>Segoe UI</vt:lpstr>
      <vt:lpstr>Segoe UI Light</vt:lpstr>
      <vt:lpstr>Wingdings</vt:lpstr>
      <vt:lpstr>Office 主题​​</vt:lpstr>
      <vt:lpstr>1_OfficePLUS</vt:lpstr>
      <vt:lpstr>AxMath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Microsoft Office User</cp:lastModifiedBy>
  <cp:revision>781</cp:revision>
  <dcterms:created xsi:type="dcterms:W3CDTF">2018-12-23T08:46:10Z</dcterms:created>
  <dcterms:modified xsi:type="dcterms:W3CDTF">2021-12-28T15:36:27Z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